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5"/>
  </p:sldMasterIdLst>
  <p:notesMasterIdLst>
    <p:notesMasterId r:id="rId38"/>
  </p:notesMasterIdLst>
  <p:sldIdLst>
    <p:sldId id="257" r:id="rId6"/>
    <p:sldId id="2076136795" r:id="rId7"/>
    <p:sldId id="10257" r:id="rId8"/>
    <p:sldId id="265" r:id="rId9"/>
    <p:sldId id="10194" r:id="rId10"/>
    <p:sldId id="2076136803" r:id="rId11"/>
    <p:sldId id="2076136837" r:id="rId12"/>
    <p:sldId id="288" r:id="rId13"/>
    <p:sldId id="1933" r:id="rId14"/>
    <p:sldId id="2076136829" r:id="rId15"/>
    <p:sldId id="2076136830" r:id="rId16"/>
    <p:sldId id="2076136779" r:id="rId17"/>
    <p:sldId id="10229" r:id="rId18"/>
    <p:sldId id="10230" r:id="rId19"/>
    <p:sldId id="10231" r:id="rId20"/>
    <p:sldId id="10235" r:id="rId21"/>
    <p:sldId id="10226" r:id="rId22"/>
    <p:sldId id="10244" r:id="rId23"/>
    <p:sldId id="1941" r:id="rId24"/>
    <p:sldId id="2076136838" r:id="rId25"/>
    <p:sldId id="2076136801" r:id="rId26"/>
    <p:sldId id="2076136796" r:id="rId27"/>
    <p:sldId id="2076136839" r:id="rId28"/>
    <p:sldId id="2076136840" r:id="rId29"/>
    <p:sldId id="2076136836" r:id="rId30"/>
    <p:sldId id="311" r:id="rId31"/>
    <p:sldId id="2076136823" r:id="rId32"/>
    <p:sldId id="2076136825" r:id="rId33"/>
    <p:sldId id="2076136841" r:id="rId34"/>
    <p:sldId id="2076136824" r:id="rId35"/>
    <p:sldId id="10225" r:id="rId36"/>
    <p:sldId id="2076136842" r:id="rId37"/>
  </p:sldIdLst>
  <p:sldSz cx="12192000" cy="6858000"/>
  <p:notesSz cx="6858000" cy="2743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145A"/>
    <a:srgbClr val="5C2D91"/>
    <a:srgbClr val="F8F8F8"/>
    <a:srgbClr val="511C74"/>
    <a:srgbClr val="6A2C91"/>
    <a:srgbClr val="E2068C"/>
    <a:srgbClr val="FFFFFF"/>
    <a:srgbClr val="7FCC27"/>
    <a:srgbClr val="231F20"/>
    <a:srgbClr val="1516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925" autoAdjust="0"/>
  </p:normalViewPr>
  <p:slideViewPr>
    <p:cSldViewPr snapToGrid="0">
      <p:cViewPr varScale="1">
        <p:scale>
          <a:sx n="100" d="100"/>
          <a:sy n="100" d="100"/>
        </p:scale>
        <p:origin x="95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media/image1.png>
</file>

<file path=ppt/media/image10.svg>
</file>

<file path=ppt/media/image11.png>
</file>

<file path=ppt/media/image12.png>
</file>

<file path=ppt/media/image13.png>
</file>

<file path=ppt/media/image14.svg>
</file>

<file path=ppt/media/image15.png>
</file>

<file path=ppt/media/image16.png>
</file>

<file path=ppt/media/image17.png>
</file>

<file path=ppt/media/image18.sv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svg>
</file>

<file path=ppt/media/image4.svg>
</file>

<file path=ppt/media/image40.png>
</file>

<file path=ppt/media/image41.svg>
</file>

<file path=ppt/media/image42.png>
</file>

<file path=ppt/media/image43.png>
</file>

<file path=ppt/media/image44.svg>
</file>

<file path=ppt/media/image45.png>
</file>

<file path=ppt/media/image46.sv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jpeg>
</file>

<file path=ppt/media/image58.png>
</file>

<file path=ppt/media/image59.png>
</file>

<file path=ppt/media/image6.svg>
</file>

<file path=ppt/media/image60.png>
</file>

<file path=ppt/media/image61.png>
</file>

<file path=ppt/media/image62.png>
</file>

<file path=ppt/media/image63.tiff>
</file>

<file path=ppt/media/image64.tiff>
</file>

<file path=ppt/media/image65.png>
</file>

<file path=ppt/media/image66.png>
</file>

<file path=ppt/media/image67.svg>
</file>

<file path=ppt/media/image68.png>
</file>

<file path=ppt/media/image69.png>
</file>

<file path=ppt/media/image7.png>
</file>

<file path=ppt/media/image70.png>
</file>

<file path=ppt/media/image71.png>
</file>

<file path=ppt/media/image72.sv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8/23/2020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BETH TODO: Add a little context on what these “Focus” events are and that we’ll be bringing you more in the coming year….</a:t>
            </a:r>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428488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8/23/2020 5:48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4814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4087209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93199CD-3E1B-4AE6-990F-76F925F5EA9F}" type="slidenum">
              <a:rPr lang="en-US" altLang="zh-CN" smtClean="0"/>
              <a:t>15</a:t>
            </a:fld>
            <a:endParaRPr lang="en-US" altLang="zh-CN"/>
          </a:p>
        </p:txBody>
      </p:sp>
    </p:spTree>
    <p:extLst>
      <p:ext uri="{BB962C8B-B14F-4D97-AF65-F5344CB8AC3E}">
        <p14:creationId xmlns:p14="http://schemas.microsoft.com/office/powerpoint/2010/main" val="2437748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16</a:t>
            </a:fld>
            <a:endParaRPr lang="en-US"/>
          </a:p>
        </p:txBody>
      </p:sp>
    </p:spTree>
    <p:extLst>
      <p:ext uri="{BB962C8B-B14F-4D97-AF65-F5344CB8AC3E}">
        <p14:creationId xmlns:p14="http://schemas.microsoft.com/office/powerpoint/2010/main" val="15296093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Creating components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Using components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Component parameters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Routing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Layouts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Dependency injection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Event handling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Data binding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Forms &amp; validation</a:t>
            </a:r>
          </a:p>
          <a:p>
            <a:r>
              <a:rPr lang="en-US"/>
              <a:t>Using .NET Standard libraries</a:t>
            </a:r>
          </a:p>
        </p:txBody>
      </p:sp>
      <p:sp>
        <p:nvSpPr>
          <p:cNvPr id="4" name="Slide Number Placeholder 3"/>
          <p:cNvSpPr>
            <a:spLocks noGrp="1"/>
          </p:cNvSpPr>
          <p:nvPr>
            <p:ph type="sldNum" sz="quarter" idx="5"/>
          </p:nvPr>
        </p:nvSpPr>
        <p:spPr/>
        <p:txBody>
          <a:bodyPr/>
          <a:lstStyle/>
          <a:p>
            <a:fld id="{E0AE778D-2A57-4226-B72B-26EA3CA60131}" type="slidenum">
              <a:rPr lang="en-US" smtClean="0"/>
              <a:t>18</a:t>
            </a:fld>
            <a:endParaRPr lang="en-US"/>
          </a:p>
        </p:txBody>
      </p:sp>
    </p:spTree>
    <p:extLst>
      <p:ext uri="{BB962C8B-B14F-4D97-AF65-F5344CB8AC3E}">
        <p14:creationId xmlns:p14="http://schemas.microsoft.com/office/powerpoint/2010/main" val="2953371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AE778D-2A57-4226-B72B-26EA3CA60131}" type="slidenum">
              <a:rPr lang="en-US" smtClean="0"/>
              <a:t>19</a:t>
            </a:fld>
            <a:endParaRPr lang="en-US"/>
          </a:p>
        </p:txBody>
      </p:sp>
    </p:spTree>
    <p:extLst>
      <p:ext uri="{BB962C8B-B14F-4D97-AF65-F5344CB8AC3E}">
        <p14:creationId xmlns:p14="http://schemas.microsoft.com/office/powerpoint/2010/main" val="2344573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AE778D-2A57-4226-B72B-26EA3CA60131}" type="slidenum">
              <a:rPr lang="en-US" smtClean="0"/>
              <a:t>20</a:t>
            </a:fld>
            <a:endParaRPr lang="en-US"/>
          </a:p>
        </p:txBody>
      </p:sp>
    </p:spTree>
    <p:extLst>
      <p:ext uri="{BB962C8B-B14F-4D97-AF65-F5344CB8AC3E}">
        <p14:creationId xmlns:p14="http://schemas.microsoft.com/office/powerpoint/2010/main" val="1590325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AE778D-2A57-4226-B72B-26EA3CA60131}" type="slidenum">
              <a:rPr lang="en-US" smtClean="0"/>
              <a:t>21</a:t>
            </a:fld>
            <a:endParaRPr lang="en-US"/>
          </a:p>
        </p:txBody>
      </p:sp>
    </p:spTree>
    <p:extLst>
      <p:ext uri="{BB962C8B-B14F-4D97-AF65-F5344CB8AC3E}">
        <p14:creationId xmlns:p14="http://schemas.microsoft.com/office/powerpoint/2010/main" val="18742262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AE778D-2A57-4226-B72B-26EA3CA60131}" type="slidenum">
              <a:rPr lang="en-US" smtClean="0"/>
              <a:t>22</a:t>
            </a:fld>
            <a:endParaRPr lang="en-US"/>
          </a:p>
        </p:txBody>
      </p:sp>
    </p:spTree>
    <p:extLst>
      <p:ext uri="{BB962C8B-B14F-4D97-AF65-F5344CB8AC3E}">
        <p14:creationId xmlns:p14="http://schemas.microsoft.com/office/powerpoint/2010/main" val="1426005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endParaRPr lang="en-US" sz="1200" kern="1200">
              <a:solidFill>
                <a:schemeClr val="tx1"/>
              </a:solidFill>
              <a:effectLst/>
              <a:latin typeface="Segoe UI"/>
              <a:cs typeface="Segoe UI"/>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8/23/2020 6:56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2453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a:t>You can build anything with .NET.  </a:t>
            </a:r>
          </a:p>
          <a:p>
            <a:endParaRPr lang="en-US" baseline="0"/>
          </a:p>
          <a:p>
            <a:r>
              <a:rPr lang="en-US" baseline="0"/>
              <a:t>We’ve made significant investments in .NET over the years as well as unifying the ecosystem to support building literally anything. From desktop to gaming to the cloud, .NET is a general purpose programming platform that enables all kinds of application scenarios. Once you learn one, you can easily pick up another. </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63024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familiar web skills: Razor, C#, CSS</a:t>
            </a:r>
          </a:p>
          <a:p>
            <a:r>
              <a:rPr lang="en-US"/>
              <a:t>Rich set of native controls</a:t>
            </a:r>
            <a:endParaRPr lang="en-US">
              <a:cs typeface="Calibri"/>
            </a:endParaRPr>
          </a:p>
          <a:p>
            <a:r>
              <a:rPr lang="en-US"/>
              <a:t>Use the already vast ecosystem of .NET libraries for mobile</a:t>
            </a:r>
            <a:endParaRPr lang="en-US">
              <a:cs typeface="Calibri"/>
            </a:endParaRPr>
          </a:p>
          <a:p>
            <a:r>
              <a:rPr lang="en-US"/>
              <a:t>100% Access to Native APIs like GPS, sensors, </a:t>
            </a:r>
            <a:r>
              <a:rPr lang="en-US" err="1"/>
              <a:t>bluetooth</a:t>
            </a:r>
            <a:r>
              <a:rPr lang="en-US"/>
              <a:t>, media playback and media libraries, keyboard, and on and on</a:t>
            </a:r>
            <a:endParaRPr lang="en-US">
              <a:cs typeface="Calibri"/>
            </a:endParaRPr>
          </a:p>
          <a:p>
            <a:r>
              <a:rPr lang="en-US"/>
              <a:t>All in .NET (</a:t>
            </a:r>
            <a:r>
              <a:rPr lang="en-US" err="1"/>
              <a:t>ie</a:t>
            </a:r>
            <a:r>
              <a:rPr lang="en-US"/>
              <a:t> no req for other languages)</a:t>
            </a:r>
            <a:endParaRPr lang="en-US">
              <a:cs typeface="Calibri"/>
            </a:endParaRPr>
          </a:p>
          <a:p>
            <a:r>
              <a:rPr lang="en-US"/>
              <a:t>Powered by Xamarin</a:t>
            </a:r>
            <a:endParaRPr lang="en-US">
              <a:cs typeface="Calibri"/>
            </a:endParaRPr>
          </a:p>
          <a:p>
            <a:endParaRPr lang="en-US"/>
          </a:p>
          <a:p>
            <a:r>
              <a:rPr lang="en-US"/>
              <a:t>This is a first step in an experiment. To learn more, check out Eilon Lipton's session later today at 1pm PT. We hope you'll go hands-on with this and share your feedback.</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E0AE778D-2A57-4226-B72B-26EA3CA60131}" type="slidenum">
              <a:rPr lang="en-US" smtClean="0"/>
              <a:t>30</a:t>
            </a:fld>
            <a:endParaRPr lang="en-US"/>
          </a:p>
        </p:txBody>
      </p:sp>
    </p:spTree>
    <p:extLst>
      <p:ext uri="{BB962C8B-B14F-4D97-AF65-F5344CB8AC3E}">
        <p14:creationId xmlns:p14="http://schemas.microsoft.com/office/powerpoint/2010/main" val="35900395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A5AC7CE-2342-439D-99E9-F1094D4D7F89}"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38488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And the platform keeps growing!</a:t>
            </a:r>
          </a:p>
          <a:p>
            <a:endParaRPr lang="en-US" b="1"/>
          </a:p>
          <a:p>
            <a:r>
              <a:rPr lang="en-US" b="0"/>
              <a:t>We’ve seen significant growth with .NET Core, our open source, cross-platform .NET, now has surpassed 1 million active developers per month. </a:t>
            </a:r>
          </a:p>
          <a:p>
            <a:endParaRPr lang="en-US" b="0"/>
          </a:p>
          <a:p>
            <a:r>
              <a:rPr lang="en-US" b="0"/>
              <a:t>And our open source repos are some of the most active on all of GitHub. We’ve accepted over 100 thousand pull requests from the community as we’ve built the platform together.</a:t>
            </a:r>
          </a:p>
          <a:p>
            <a:endParaRPr lang="en-US" b="0"/>
          </a:p>
          <a:p>
            <a:r>
              <a:rPr lang="en-US" b="0"/>
              <a:t>And .NET Core 3, released at .NET Conf in September, has been the fastest adopted for any version, EVER. </a:t>
            </a:r>
          </a:p>
          <a:p>
            <a:endParaRPr lang="en-US" b="0"/>
          </a:p>
          <a:p>
            <a:r>
              <a:rPr lang="en-US" b="0"/>
              <a:t>&lt;CLICK&gt;</a:t>
            </a:r>
          </a:p>
        </p:txBody>
      </p:sp>
      <p:sp>
        <p:nvSpPr>
          <p:cNvPr id="4" name="Slide Number Placeholder 3"/>
          <p:cNvSpPr>
            <a:spLocks noGrp="1"/>
          </p:cNvSpPr>
          <p:nvPr>
            <p:ph type="sldNum" sz="quarter" idx="5"/>
          </p:nvPr>
        </p:nvSpPr>
        <p:spPr/>
        <p:txBody>
          <a:bodyPr/>
          <a:lstStyle/>
          <a:p>
            <a:fld id="{E0AE778D-2A57-4226-B72B-26EA3CA60131}" type="slidenum">
              <a:rPr lang="en-US" smtClean="0"/>
              <a:t>3</a:t>
            </a:fld>
            <a:endParaRPr lang="en-US"/>
          </a:p>
        </p:txBody>
      </p:sp>
    </p:spTree>
    <p:extLst>
      <p:ext uri="{BB962C8B-B14F-4D97-AF65-F5344CB8AC3E}">
        <p14:creationId xmlns:p14="http://schemas.microsoft.com/office/powerpoint/2010/main" val="3407520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.NET Core 3.1 released last month so go get it!</a:t>
            </a:r>
          </a:p>
          <a:p>
            <a:endParaRPr lang="en-US"/>
          </a:p>
          <a:p>
            <a:r>
              <a:rPr lang="en-US"/>
              <a:t>We’ve added Windows Desktop support with Windows Forms and WPF support. This brings the capabilities of .NET Core to these UI frameworks. Particularly, flexible deployment with side-by-side and self-contained EXEs so you don’t have to have .NET installed on the machine first anymore.</a:t>
            </a:r>
          </a:p>
          <a:p>
            <a:endParaRPr lang="en-US"/>
          </a:p>
          <a:p>
            <a:r>
              <a:rPr lang="en-US"/>
              <a:t>We also have some exiting new things for Web developers with </a:t>
            </a:r>
            <a:r>
              <a:rPr lang="en-US" err="1"/>
              <a:t>Blazor</a:t>
            </a:r>
            <a:r>
              <a:rPr lang="en-US"/>
              <a:t>, which is what we’ll be talking about ALL DAY!, adding full-stack web development with C# and Razor, allowing you to build beautiful and responsive Single Page Apps without having to write JavaScript!</a:t>
            </a:r>
          </a:p>
          <a:p>
            <a:endParaRPr lang="en-US"/>
          </a:p>
          <a:p>
            <a:r>
              <a:rPr lang="en-US"/>
              <a:t>Additionally we have a ton of improvements for building better cloud native, scalable apps and services with ASP.NET as well as some exciting C# 8.0 language features. </a:t>
            </a:r>
          </a:p>
          <a:p>
            <a:endParaRPr lang="en-US"/>
          </a:p>
          <a:p>
            <a:r>
              <a:rPr lang="en-US"/>
              <a:t>&lt;CLICK&gt;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9281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.NET has a rich ecosystem of partners building additional tools and controls to help you build beautiful, full-featured, applications faster.</a:t>
            </a:r>
          </a:p>
          <a:p>
            <a:endParaRPr lang="en-US"/>
          </a:p>
          <a:p>
            <a:r>
              <a:rPr lang="en-US"/>
              <a:t>We have many partners releasing support for </a:t>
            </a:r>
            <a:r>
              <a:rPr lang="en-US" err="1"/>
              <a:t>Blazor</a:t>
            </a:r>
            <a:r>
              <a:rPr lang="en-US"/>
              <a:t> in their tools and controls today as well. </a:t>
            </a:r>
            <a:r>
              <a:rPr lang="en-US" err="1"/>
              <a:t>SyncFusion</a:t>
            </a:r>
            <a:r>
              <a:rPr lang="en-US"/>
              <a:t>, </a:t>
            </a:r>
            <a:r>
              <a:rPr lang="en-US" err="1"/>
              <a:t>Radzen</a:t>
            </a:r>
            <a:r>
              <a:rPr lang="en-US"/>
              <a:t>, </a:t>
            </a:r>
            <a:r>
              <a:rPr lang="en-US" err="1"/>
              <a:t>Progrss</a:t>
            </a:r>
            <a:r>
              <a:rPr lang="en-US"/>
              <a:t> Telerik, Infragistics and DevExpress.</a:t>
            </a:r>
          </a:p>
          <a:p>
            <a:endParaRPr lang="en-US"/>
          </a:p>
          <a:p>
            <a:r>
              <a:rPr lang="en-US"/>
              <a:t>THANK YOU!!</a:t>
            </a:r>
          </a:p>
          <a:p>
            <a:endParaRPr lang="en-US"/>
          </a:p>
          <a:p>
            <a:r>
              <a:rPr lang="en-US"/>
              <a:t>&lt;CLICK&gt; </a:t>
            </a:r>
          </a:p>
        </p:txBody>
      </p:sp>
      <p:sp>
        <p:nvSpPr>
          <p:cNvPr id="4" name="Slide Number Placeholder 3"/>
          <p:cNvSpPr>
            <a:spLocks noGrp="1"/>
          </p:cNvSpPr>
          <p:nvPr>
            <p:ph type="sldNum" sz="quarter" idx="5"/>
          </p:nvPr>
        </p:nvSpPr>
        <p:spPr/>
        <p:txBody>
          <a:bodyPr/>
          <a:lstStyle/>
          <a:p>
            <a:fld id="{E0AE778D-2A57-4226-B72B-26EA3CA60131}" type="slidenum">
              <a:rPr lang="en-US" smtClean="0"/>
              <a:t>5</a:t>
            </a:fld>
            <a:endParaRPr lang="en-US"/>
          </a:p>
        </p:txBody>
      </p:sp>
    </p:spTree>
    <p:extLst>
      <p:ext uri="{BB962C8B-B14F-4D97-AF65-F5344CB8AC3E}">
        <p14:creationId xmlns:p14="http://schemas.microsoft.com/office/powerpoint/2010/main" val="3979062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We’re also very happy to see the .NET Foundation announced that DevExpress has joined as a corporate sponsor! DevExpress joins the group of corporations that are helping drive the future of the .NET platform and ecosystem. Check out the .NET Foundation blog for more info. </a:t>
            </a:r>
          </a:p>
          <a:p>
            <a:endParaRPr lang="en-US"/>
          </a:p>
          <a:p>
            <a:r>
              <a:rPr lang="en-US"/>
              <a:t>&lt;CLICK&gt;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5732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04DDF1-948D-4526-BE7B-34874455662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4598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8/23/2020 5:48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48140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8/23/2020 5:48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426796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4.sv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emf"/><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776052-BB1A-4D55-BE82-5990609C667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8125"/>
            <a:ext cx="12192000" cy="6381750"/>
          </a:xfrm>
          <a:prstGeom prst="rect">
            <a:avLst/>
          </a:prstGeom>
        </p:spPr>
      </p:pic>
      <p:pic>
        <p:nvPicPr>
          <p:cNvPr id="19" name="Picture 18" hidden="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a:solidFill>
                  <a:schemeClr val="bg1"/>
                </a:solidFill>
              </a:rPr>
              <a:t>focus.dotnetconf.net </a:t>
            </a:r>
          </a:p>
        </p:txBody>
      </p:sp>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34129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tx2">
              <a:lumMod val="60000"/>
              <a:lumOff val="40000"/>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69140" cy="6858000"/>
          </a:xfrm>
          <a:prstGeom prst="rect">
            <a:avLst/>
          </a:prstGeom>
        </p:spPr>
      </p:pic>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6334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57041002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50346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33118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Blank Accent Color 2">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9820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accent3"/>
                </a:solidFill>
                <a:effectLst>
                  <a:outerShdw blurRad="38100" dist="38100" dir="2700000" algn="tl">
                    <a:srgbClr val="000000">
                      <a:alpha val="43137"/>
                    </a:srgbClr>
                  </a:outerShdw>
                </a:effectLst>
              </a:defRPr>
            </a:lvl1p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8/23/2020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014933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rgbClr val="511C7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7" y="3821145"/>
            <a:ext cx="9074088"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3" name="Picture 2" descr="A picture containing drawing&#10;&#10;Description automatically generated">
            <a:extLst>
              <a:ext uri="{FF2B5EF4-FFF2-40B4-BE49-F238E27FC236}">
                <a16:creationId xmlns:a16="http://schemas.microsoft.com/office/drawing/2014/main" id="{764DA5CA-F8A0-4AC7-8122-7D6A39C60AAE}"/>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9679857" y="3886202"/>
            <a:ext cx="723900" cy="723900"/>
          </a:xfrm>
          <a:prstGeom prst="rect">
            <a:avLst/>
          </a:prstGeom>
        </p:spPr>
      </p:pic>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26600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7097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83632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a:solidFill>
                    <a:schemeClr val="tx2">
                      <a:alpha val="49000"/>
                    </a:schemeClr>
                  </a:solidFill>
                </a:rPr>
                <a:t>.NET</a:t>
              </a:r>
            </a:p>
          </p:txBody>
        </p:sp>
      </p:grpSp>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a:ln>
                  <a:noFill/>
                </a:ln>
                <a:solidFill>
                  <a:srgbClr val="F2F2F2">
                    <a:alpha val="49000"/>
                  </a:srgbClr>
                </a:solidFill>
                <a:effectLst/>
                <a:uLnTx/>
                <a:uFillTx/>
              </a:rPr>
              <a:t>.NET</a:t>
            </a:r>
          </a:p>
        </p:txBody>
      </p:sp>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296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2" r:id="rId6"/>
    <p:sldLayoutId id="2147483723" r:id="rId7"/>
    <p:sldLayoutId id="2147483725" r:id="rId8"/>
    <p:sldLayoutId id="2147483711" r:id="rId9"/>
    <p:sldLayoutId id="2147483714" r:id="rId10"/>
    <p:sldLayoutId id="2147483752" r:id="rId11"/>
    <p:sldLayoutId id="2147483753" r:id="rId12"/>
    <p:sldLayoutId id="2147483728" r:id="rId13"/>
    <p:sldLayoutId id="2147483726" r:id="rId14"/>
    <p:sldLayoutId id="2147483754" r:id="rId15"/>
    <p:sldLayoutId id="2147483755" r:id="rId16"/>
    <p:sldLayoutId id="2147483756" r:id="rId17"/>
    <p:sldLayoutId id="2147483757" r:id="rId18"/>
    <p:sldLayoutId id="2147483758"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7.sv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38.png"/><Relationship Id="rId5" Type="http://schemas.openxmlformats.org/officeDocument/2006/relationships/image" Target="../media/image42.png"/><Relationship Id="rId4" Type="http://schemas.openxmlformats.org/officeDocument/2006/relationships/image" Target="../media/image46.sv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47.svg"/></Relationships>
</file>

<file path=ppt/slides/_rels/slide12.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47.sv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49.png"/><Relationship Id="rId5" Type="http://schemas.openxmlformats.org/officeDocument/2006/relationships/image" Target="../media/image42.png"/><Relationship Id="rId4" Type="http://schemas.openxmlformats.org/officeDocument/2006/relationships/image" Target="../media/image46.svg"/></Relationships>
</file>

<file path=ppt/slides/_rels/slide1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19.xml"/><Relationship Id="rId5" Type="http://schemas.openxmlformats.org/officeDocument/2006/relationships/image" Target="../media/image51.png"/><Relationship Id="rId4" Type="http://schemas.openxmlformats.org/officeDocument/2006/relationships/hyperlink" Target="https://webassembly.org/docs/high-level-goals/" TargetMode="External"/></Relationships>
</file>

<file path=ppt/slides/_rels/slide14.xml.rels><?xml version="1.0" encoding="UTF-8" standalone="yes"?>
<Relationships xmlns="http://schemas.openxmlformats.org/package/2006/relationships"><Relationship Id="rId8" Type="http://schemas.openxmlformats.org/officeDocument/2006/relationships/image" Target="../media/image57.jpe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hyperlink" Target="https://bit.ly/32yDOCP" TargetMode="External"/><Relationship Id="rId1" Type="http://schemas.openxmlformats.org/officeDocument/2006/relationships/slideLayout" Target="../slideLayouts/slideLayout19.xml"/><Relationship Id="rId6" Type="http://schemas.openxmlformats.org/officeDocument/2006/relationships/image" Target="../media/image55.png"/><Relationship Id="rId11" Type="http://schemas.openxmlformats.org/officeDocument/2006/relationships/image" Target="../media/image60.png"/><Relationship Id="rId5" Type="http://schemas.openxmlformats.org/officeDocument/2006/relationships/image" Target="../media/image54.jpe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s>
</file>

<file path=ppt/slides/_rels/slide15.xml.rels><?xml version="1.0" encoding="UTF-8" standalone="yes"?>
<Relationships xmlns="http://schemas.openxmlformats.org/package/2006/relationships"><Relationship Id="rId3" Type="http://schemas.openxmlformats.org/officeDocument/2006/relationships/hyperlink" Target="https://caniuse.com/#search=wasm" TargetMode="External"/><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61.png"/></Relationships>
</file>

<file path=ppt/slides/_rels/slide1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3.xml"/><Relationship Id="rId1" Type="http://schemas.openxmlformats.org/officeDocument/2006/relationships/slideLayout" Target="../slideLayouts/slideLayout19.xml"/><Relationship Id="rId5" Type="http://schemas.openxmlformats.org/officeDocument/2006/relationships/image" Target="../media/image64.tiff"/><Relationship Id="rId4" Type="http://schemas.openxmlformats.org/officeDocument/2006/relationships/image" Target="../media/image63.tiff"/></Relationships>
</file>

<file path=ppt/slides/_rels/slide17.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hyperlink" Target="https://blazor.net/" TargetMode="External"/><Relationship Id="rId1" Type="http://schemas.openxmlformats.org/officeDocument/2006/relationships/slideLayout" Target="../slideLayouts/slideLayout3.xml"/><Relationship Id="rId6" Type="http://schemas.openxmlformats.org/officeDocument/2006/relationships/image" Target="../media/image68.png"/><Relationship Id="rId5" Type="http://schemas.openxmlformats.org/officeDocument/2006/relationships/image" Target="../media/image67.svg"/><Relationship Id="rId4" Type="http://schemas.openxmlformats.org/officeDocument/2006/relationships/image" Target="../media/image6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15.png"/><Relationship Id="rId4" Type="http://schemas.openxmlformats.org/officeDocument/2006/relationships/image" Target="../media/image1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spnet/AzureSignalR-samples/tree/master/samples/ServerSideBlazor"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73.png"/><Relationship Id="rId4" Type="http://schemas.openxmlformats.org/officeDocument/2006/relationships/image" Target="../media/image72.svg"/></Relationships>
</file>

<file path=ppt/slides/_rels/slide22.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75.png"/></Relationships>
</file>

<file path=ppt/slides/_rels/slide2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image" Target="../media/image29.png"/><Relationship Id="rId4" Type="http://schemas.openxmlformats.org/officeDocument/2006/relationships/image" Target="../media/image77.png"/></Relationships>
</file>

<file path=ppt/slides/_rels/slide24.xml.rels><?xml version="1.0" encoding="UTF-8" standalone="yes"?>
<Relationships xmlns="http://schemas.openxmlformats.org/package/2006/relationships"><Relationship Id="rId2" Type="http://schemas.openxmlformats.org/officeDocument/2006/relationships/hyperlink" Target="https://aka.ms/awesomeblazor"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aka.ms/webwindow" TargetMode="External"/><Relationship Id="rId2" Type="http://schemas.openxmlformats.org/officeDocument/2006/relationships/hyperlink" Target="https://aka.ms/blazorelectron"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79.pn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blazor.net/"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svg"/></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32.png"/><Relationship Id="rId2" Type="http://schemas.openxmlformats.org/officeDocument/2006/relationships/notesSlide" Target="../notesSlides/notesSlide6.xml"/><Relationship Id="rId16" Type="http://schemas.openxmlformats.org/officeDocument/2006/relationships/image" Target="../media/image18.svg"/><Relationship Id="rId1" Type="http://schemas.openxmlformats.org/officeDocument/2006/relationships/slideLayout" Target="../slideLayouts/slideLayout13.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17.png"/><Relationship Id="rId10" Type="http://schemas.openxmlformats.org/officeDocument/2006/relationships/image" Target="../media/image30.png"/><Relationship Id="rId4" Type="http://schemas.openxmlformats.org/officeDocument/2006/relationships/image" Target="../media/image24.png"/><Relationship Id="rId9" Type="http://schemas.openxmlformats.org/officeDocument/2006/relationships/image" Target="../media/image29.png"/><Relationship Id="rId1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12"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slides/_rels/slide9.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3.xml"/><Relationship Id="rId4" Type="http://schemas.openxmlformats.org/officeDocument/2006/relationships/image" Target="../media/image4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C7298-752B-48BD-843F-683A22D59A7E}"/>
              </a:ext>
            </a:extLst>
          </p:cNvPr>
          <p:cNvSpPr>
            <a:spLocks noGrp="1"/>
          </p:cNvSpPr>
          <p:nvPr>
            <p:ph type="title"/>
          </p:nvPr>
        </p:nvSpPr>
        <p:spPr/>
        <p:txBody>
          <a:bodyPr/>
          <a:lstStyle/>
          <a:p>
            <a:r>
              <a:rPr lang="en-US"/>
              <a:t>Welcome to Blazor</a:t>
            </a:r>
          </a:p>
        </p:txBody>
      </p:sp>
      <p:sp>
        <p:nvSpPr>
          <p:cNvPr id="5" name="文本占位符 4">
            <a:extLst>
              <a:ext uri="{FF2B5EF4-FFF2-40B4-BE49-F238E27FC236}">
                <a16:creationId xmlns:a16="http://schemas.microsoft.com/office/drawing/2014/main" id="{F1115D3E-1220-44E4-9B31-C5DB93EC0D96}"/>
              </a:ext>
            </a:extLst>
          </p:cNvPr>
          <p:cNvSpPr>
            <a:spLocks noGrp="1"/>
          </p:cNvSpPr>
          <p:nvPr>
            <p:ph type="body" sz="quarter" idx="12"/>
          </p:nvPr>
        </p:nvSpPr>
        <p:spPr/>
        <p:txBody>
          <a:bodyPr/>
          <a:lstStyle/>
          <a:p>
            <a:r>
              <a:rPr lang="zh-CN" altLang="en-US" dirty="0"/>
              <a:t>张善友</a:t>
            </a:r>
          </a:p>
        </p:txBody>
      </p:sp>
    </p:spTree>
    <p:extLst>
      <p:ext uri="{BB962C8B-B14F-4D97-AF65-F5344CB8AC3E}">
        <p14:creationId xmlns:p14="http://schemas.microsoft.com/office/powerpoint/2010/main" val="47750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63B8-0F9D-42B6-B15B-E1A3C4258EBD}"/>
              </a:ext>
            </a:extLst>
          </p:cNvPr>
          <p:cNvSpPr>
            <a:spLocks noGrp="1"/>
          </p:cNvSpPr>
          <p:nvPr>
            <p:ph type="title" idx="4294967295"/>
          </p:nvPr>
        </p:nvSpPr>
        <p:spPr>
          <a:xfrm>
            <a:off x="536575" y="288925"/>
            <a:ext cx="11655425" cy="900113"/>
          </a:xfrm>
        </p:spPr>
        <p:txBody>
          <a:bodyPr/>
          <a:lstStyle/>
          <a:p>
            <a:r>
              <a:rPr lang="en-US" dirty="0" err="1">
                <a:solidFill>
                  <a:schemeClr val="bg1"/>
                </a:solidFill>
              </a:rPr>
              <a:t>Blazor</a:t>
            </a:r>
            <a:r>
              <a:rPr lang="en-US" dirty="0">
                <a:solidFill>
                  <a:schemeClr val="bg1"/>
                </a:solidFill>
              </a:rPr>
              <a:t> </a:t>
            </a:r>
            <a:r>
              <a:rPr lang="zh-CN" altLang="en-US" dirty="0">
                <a:solidFill>
                  <a:schemeClr val="bg1"/>
                </a:solidFill>
              </a:rPr>
              <a:t>工作原理</a:t>
            </a:r>
            <a:endParaRPr lang="en-US" dirty="0">
              <a:solidFill>
                <a:schemeClr val="bg1"/>
              </a:solidFill>
            </a:endParaRPr>
          </a:p>
        </p:txBody>
      </p:sp>
      <p:pic>
        <p:nvPicPr>
          <p:cNvPr id="108" name="Graphic 107" descr="Server">
            <a:extLst>
              <a:ext uri="{FF2B5EF4-FFF2-40B4-BE49-F238E27FC236}">
                <a16:creationId xmlns:a16="http://schemas.microsoft.com/office/drawing/2014/main" id="{27CAA8E3-C0C5-478D-88F5-227BC997928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039269" y="1862051"/>
            <a:ext cx="3532339" cy="3310456"/>
          </a:xfrm>
          <a:prstGeom prst="rect">
            <a:avLst/>
          </a:prstGeom>
        </p:spPr>
      </p:pic>
      <p:grpSp>
        <p:nvGrpSpPr>
          <p:cNvPr id="3" name="Group 2">
            <a:extLst>
              <a:ext uri="{FF2B5EF4-FFF2-40B4-BE49-F238E27FC236}">
                <a16:creationId xmlns:a16="http://schemas.microsoft.com/office/drawing/2014/main" id="{0425F2E1-69D0-4E59-B900-E630CDEE9FAE}"/>
              </a:ext>
            </a:extLst>
          </p:cNvPr>
          <p:cNvGrpSpPr/>
          <p:nvPr/>
        </p:nvGrpSpPr>
        <p:grpSpPr>
          <a:xfrm>
            <a:off x="2842805" y="2935954"/>
            <a:ext cx="3756141" cy="2791184"/>
            <a:chOff x="5624219" y="3540444"/>
            <a:chExt cx="3094572" cy="2059862"/>
          </a:xfrm>
        </p:grpSpPr>
        <p:pic>
          <p:nvPicPr>
            <p:cNvPr id="109" name="Picture 108">
              <a:extLst>
                <a:ext uri="{FF2B5EF4-FFF2-40B4-BE49-F238E27FC236}">
                  <a16:creationId xmlns:a16="http://schemas.microsoft.com/office/drawing/2014/main" id="{208E1CEA-ADD8-406B-9D3D-6D10D9F1EDED}"/>
                </a:ext>
              </a:extLst>
            </p:cNvPr>
            <p:cNvPicPr>
              <a:picLocks noChangeAspect="1"/>
            </p:cNvPicPr>
            <p:nvPr/>
          </p:nvPicPr>
          <p:blipFill>
            <a:blip r:embed="rId5"/>
            <a:stretch>
              <a:fillRect/>
            </a:stretch>
          </p:blipFill>
          <p:spPr>
            <a:xfrm>
              <a:off x="5624219" y="3540444"/>
              <a:ext cx="3094572" cy="2059862"/>
            </a:xfrm>
            <a:prstGeom prst="rect">
              <a:avLst/>
            </a:prstGeom>
            <a:effectLst>
              <a:outerShdw blurRad="50800" dist="38100" dir="5400000" algn="t" rotWithShape="0">
                <a:prstClr val="black">
                  <a:alpha val="27000"/>
                </a:prstClr>
              </a:outerShdw>
            </a:effectLst>
          </p:spPr>
        </p:pic>
        <p:sp>
          <p:nvSpPr>
            <p:cNvPr id="110" name="Freeform: Shape 109">
              <a:extLst>
                <a:ext uri="{FF2B5EF4-FFF2-40B4-BE49-F238E27FC236}">
                  <a16:creationId xmlns:a16="http://schemas.microsoft.com/office/drawing/2014/main" id="{3D50AC14-2B18-4A12-B2F9-CA0DD5D2B729}"/>
                </a:ext>
              </a:extLst>
            </p:cNvPr>
            <p:cNvSpPr/>
            <p:nvPr/>
          </p:nvSpPr>
          <p:spPr>
            <a:xfrm>
              <a:off x="5738938" y="3744180"/>
              <a:ext cx="2842612" cy="1718116"/>
            </a:xfrm>
            <a:custGeom>
              <a:avLst/>
              <a:gdLst>
                <a:gd name="connsiteX0" fmla="*/ 103761 w 3819727"/>
                <a:gd name="connsiteY0" fmla="*/ 2075234 h 2308698"/>
                <a:gd name="connsiteX1" fmla="*/ 103761 w 3819727"/>
                <a:gd name="connsiteY1" fmla="*/ 2075234 h 2308698"/>
                <a:gd name="connsiteX2" fmla="*/ 103761 w 3819727"/>
                <a:gd name="connsiteY2" fmla="*/ 2010383 h 2308698"/>
                <a:gd name="connsiteX3" fmla="*/ 0 w 3819727"/>
                <a:gd name="connsiteY3" fmla="*/ 1504545 h 2308698"/>
                <a:gd name="connsiteX4" fmla="*/ 194553 w 3819727"/>
                <a:gd name="connsiteY4" fmla="*/ 1089498 h 2308698"/>
                <a:gd name="connsiteX5" fmla="*/ 810638 w 3819727"/>
                <a:gd name="connsiteY5" fmla="*/ 1005191 h 2308698"/>
                <a:gd name="connsiteX6" fmla="*/ 966281 w 3819727"/>
                <a:gd name="connsiteY6" fmla="*/ 603115 h 2308698"/>
                <a:gd name="connsiteX7" fmla="*/ 1420238 w 3819727"/>
                <a:gd name="connsiteY7" fmla="*/ 434502 h 2308698"/>
                <a:gd name="connsiteX8" fmla="*/ 1562910 w 3819727"/>
                <a:gd name="connsiteY8" fmla="*/ 505838 h 2308698"/>
                <a:gd name="connsiteX9" fmla="*/ 2016868 w 3819727"/>
                <a:gd name="connsiteY9" fmla="*/ 0 h 2308698"/>
                <a:gd name="connsiteX10" fmla="*/ 2808051 w 3819727"/>
                <a:gd name="connsiteY10" fmla="*/ 32425 h 2308698"/>
                <a:gd name="connsiteX11" fmla="*/ 3197157 w 3819727"/>
                <a:gd name="connsiteY11" fmla="*/ 499353 h 2308698"/>
                <a:gd name="connsiteX12" fmla="*/ 3281464 w 3819727"/>
                <a:gd name="connsiteY12" fmla="*/ 1024647 h 2308698"/>
                <a:gd name="connsiteX13" fmla="*/ 3709481 w 3819727"/>
                <a:gd name="connsiteY13" fmla="*/ 1238655 h 2308698"/>
                <a:gd name="connsiteX14" fmla="*/ 3819727 w 3819727"/>
                <a:gd name="connsiteY14" fmla="*/ 1614791 h 2308698"/>
                <a:gd name="connsiteX15" fmla="*/ 3631659 w 3819727"/>
                <a:gd name="connsiteY15" fmla="*/ 2068749 h 2308698"/>
                <a:gd name="connsiteX16" fmla="*/ 2866417 w 3819727"/>
                <a:gd name="connsiteY16" fmla="*/ 2308698 h 2308698"/>
                <a:gd name="connsiteX17" fmla="*/ 350195 w 3819727"/>
                <a:gd name="connsiteY17" fmla="*/ 2276272 h 2308698"/>
                <a:gd name="connsiteX18" fmla="*/ 103761 w 3819727"/>
                <a:gd name="connsiteY18" fmla="*/ 2075234 h 230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19727" h="2308698">
                  <a:moveTo>
                    <a:pt x="103761" y="2075234"/>
                  </a:moveTo>
                  <a:lnTo>
                    <a:pt x="103761" y="2075234"/>
                  </a:lnTo>
                  <a:lnTo>
                    <a:pt x="103761" y="2010383"/>
                  </a:lnTo>
                  <a:lnTo>
                    <a:pt x="0" y="1504545"/>
                  </a:lnTo>
                  <a:lnTo>
                    <a:pt x="194553" y="1089498"/>
                  </a:lnTo>
                  <a:lnTo>
                    <a:pt x="810638" y="1005191"/>
                  </a:lnTo>
                  <a:lnTo>
                    <a:pt x="966281" y="603115"/>
                  </a:lnTo>
                  <a:lnTo>
                    <a:pt x="1420238" y="434502"/>
                  </a:lnTo>
                  <a:lnTo>
                    <a:pt x="1562910" y="505838"/>
                  </a:lnTo>
                  <a:lnTo>
                    <a:pt x="2016868" y="0"/>
                  </a:lnTo>
                  <a:lnTo>
                    <a:pt x="2808051" y="32425"/>
                  </a:lnTo>
                  <a:lnTo>
                    <a:pt x="3197157" y="499353"/>
                  </a:lnTo>
                  <a:lnTo>
                    <a:pt x="3281464" y="1024647"/>
                  </a:lnTo>
                  <a:lnTo>
                    <a:pt x="3709481" y="1238655"/>
                  </a:lnTo>
                  <a:lnTo>
                    <a:pt x="3819727" y="1614791"/>
                  </a:lnTo>
                  <a:lnTo>
                    <a:pt x="3631659" y="2068749"/>
                  </a:lnTo>
                  <a:lnTo>
                    <a:pt x="2866417" y="2308698"/>
                  </a:lnTo>
                  <a:lnTo>
                    <a:pt x="350195" y="2276272"/>
                  </a:lnTo>
                  <a:lnTo>
                    <a:pt x="103761" y="2075234"/>
                  </a:lnTo>
                  <a:close/>
                </a:path>
              </a:pathLst>
            </a:custGeom>
            <a:solidFill>
              <a:sysClr val="window" lastClr="FFFFFF"/>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grpSp>
      <p:grpSp>
        <p:nvGrpSpPr>
          <p:cNvPr id="111" name="Group 110">
            <a:extLst>
              <a:ext uri="{FF2B5EF4-FFF2-40B4-BE49-F238E27FC236}">
                <a16:creationId xmlns:a16="http://schemas.microsoft.com/office/drawing/2014/main" id="{4C3F4D7F-CA80-4F5B-A986-A150ABC25F8F}"/>
              </a:ext>
            </a:extLst>
          </p:cNvPr>
          <p:cNvGrpSpPr/>
          <p:nvPr/>
        </p:nvGrpSpPr>
        <p:grpSpPr>
          <a:xfrm>
            <a:off x="7285118" y="2206022"/>
            <a:ext cx="1950483" cy="3364279"/>
            <a:chOff x="7698994" y="1757819"/>
            <a:chExt cx="1950483" cy="3364279"/>
          </a:xfrm>
        </p:grpSpPr>
        <p:grpSp>
          <p:nvGrpSpPr>
            <p:cNvPr id="112" name="Group 111">
              <a:extLst>
                <a:ext uri="{FF2B5EF4-FFF2-40B4-BE49-F238E27FC236}">
                  <a16:creationId xmlns:a16="http://schemas.microsoft.com/office/drawing/2014/main" id="{B15AD6AA-8E91-4F25-8EFA-A0622CA043EC}"/>
                </a:ext>
              </a:extLst>
            </p:cNvPr>
            <p:cNvGrpSpPr/>
            <p:nvPr/>
          </p:nvGrpSpPr>
          <p:grpSpPr>
            <a:xfrm>
              <a:off x="7698994" y="1757819"/>
              <a:ext cx="1950483" cy="3364279"/>
              <a:chOff x="6763968" y="1188192"/>
              <a:chExt cx="3257666" cy="4202149"/>
            </a:xfrm>
          </p:grpSpPr>
          <p:sp>
            <p:nvSpPr>
              <p:cNvPr id="114" name="Rectangle 113">
                <a:extLst>
                  <a:ext uri="{FF2B5EF4-FFF2-40B4-BE49-F238E27FC236}">
                    <a16:creationId xmlns:a16="http://schemas.microsoft.com/office/drawing/2014/main" id="{8C831615-EFD2-42EB-BB0B-4B64777CB17C}"/>
                  </a:ext>
                </a:extLst>
              </p:cNvPr>
              <p:cNvSpPr/>
              <p:nvPr/>
            </p:nvSpPr>
            <p:spPr>
              <a:xfrm>
                <a:off x="6763968" y="1195735"/>
                <a:ext cx="3256460" cy="4194606"/>
              </a:xfrm>
              <a:prstGeom prst="rect">
                <a:avLst/>
              </a:prstGeom>
              <a:solidFill>
                <a:sysClr val="window" lastClr="FFFFFF"/>
              </a:solidFill>
              <a:ln w="12700" cap="flat" cmpd="sng" algn="ctr">
                <a:noFill/>
                <a:prstDash val="solid"/>
                <a:miter lim="800000"/>
              </a:ln>
              <a:effectLst>
                <a:outerShdw blurRad="203200" sx="102000" sy="102000" algn="ctr" rotWithShape="0">
                  <a:prstClr val="black">
                    <a:alpha val="40000"/>
                  </a:prstClr>
                </a:outerShdw>
              </a:effectLst>
            </p:spPr>
            <p:txBody>
              <a:bodyPr rtlCol="0" anchor="ctr"/>
              <a:lstStyle/>
              <a:p>
                <a:pPr algn="ctr">
                  <a:defRPr/>
                </a:pPr>
                <a:endParaRPr lang="en-GB" kern="0">
                  <a:solidFill>
                    <a:prstClr val="white"/>
                  </a:solidFill>
                  <a:latin typeface="Calibri" panose="020F0502020204030204"/>
                </a:endParaRPr>
              </a:p>
            </p:txBody>
          </p:sp>
          <p:sp>
            <p:nvSpPr>
              <p:cNvPr id="115" name="Rectangle 114">
                <a:extLst>
                  <a:ext uri="{FF2B5EF4-FFF2-40B4-BE49-F238E27FC236}">
                    <a16:creationId xmlns:a16="http://schemas.microsoft.com/office/drawing/2014/main" id="{B65A9D25-1DE2-4EF7-8A83-70F4183E3DDE}"/>
                  </a:ext>
                </a:extLst>
              </p:cNvPr>
              <p:cNvSpPr/>
              <p:nvPr/>
            </p:nvSpPr>
            <p:spPr>
              <a:xfrm>
                <a:off x="6763968" y="1190113"/>
                <a:ext cx="3256460" cy="1004505"/>
              </a:xfrm>
              <a:prstGeom prst="rect">
                <a:avLst/>
              </a:prstGeom>
              <a:solidFill>
                <a:sysClr val="window" lastClr="FFFFFF">
                  <a:lumMod val="6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6" name="Rectangle 115">
                <a:extLst>
                  <a:ext uri="{FF2B5EF4-FFF2-40B4-BE49-F238E27FC236}">
                    <a16:creationId xmlns:a16="http://schemas.microsoft.com/office/drawing/2014/main" id="{611624F9-005A-4E2E-9D9A-5CF127DD6261}"/>
                  </a:ext>
                </a:extLst>
              </p:cNvPr>
              <p:cNvSpPr/>
              <p:nvPr/>
            </p:nvSpPr>
            <p:spPr>
              <a:xfrm>
                <a:off x="7263315" y="1573392"/>
                <a:ext cx="2297263" cy="418165"/>
              </a:xfrm>
              <a:prstGeom prst="rect">
                <a:avLst/>
              </a:prstGeom>
              <a:solidFill>
                <a:sysClr val="window" lastClr="FFFFFF">
                  <a:lumMod val="95000"/>
                </a:sysClr>
              </a:solidFill>
              <a:ln w="12700" cap="flat" cmpd="sng" algn="ctr">
                <a:noFill/>
                <a:prstDash val="solid"/>
                <a:miter lim="800000"/>
              </a:ln>
              <a:effectLst/>
            </p:spPr>
            <p:txBody>
              <a:bodyPr rtlCol="0" anchor="ctr"/>
              <a:lstStyle/>
              <a:p>
                <a:pPr>
                  <a:defRPr/>
                </a:pPr>
                <a:r>
                  <a:rPr lang="en-GB" sz="2000" b="1" kern="0">
                    <a:solidFill>
                      <a:prstClr val="white">
                        <a:lumMod val="65000"/>
                      </a:prstClr>
                    </a:solidFill>
                    <a:latin typeface="Consolas" panose="020B0609020204030204" pitchFamily="49" charset="0"/>
                  </a:rPr>
                  <a:t>https...</a:t>
                </a:r>
              </a:p>
            </p:txBody>
          </p:sp>
          <p:sp>
            <p:nvSpPr>
              <p:cNvPr id="117" name="Rectangle 116">
                <a:extLst>
                  <a:ext uri="{FF2B5EF4-FFF2-40B4-BE49-F238E27FC236}">
                    <a16:creationId xmlns:a16="http://schemas.microsoft.com/office/drawing/2014/main" id="{756AF8CA-4173-4416-8C82-A4C170672F09}"/>
                  </a:ext>
                </a:extLst>
              </p:cNvPr>
              <p:cNvSpPr/>
              <p:nvPr/>
            </p:nvSpPr>
            <p:spPr>
              <a:xfrm>
                <a:off x="9625114" y="1188192"/>
                <a:ext cx="396520" cy="278268"/>
              </a:xfrm>
              <a:prstGeom prst="rect">
                <a:avLst/>
              </a:prstGeom>
              <a:solidFill>
                <a:srgbClr val="C00000"/>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8" name="Rectangle 117">
                <a:extLst>
                  <a:ext uri="{FF2B5EF4-FFF2-40B4-BE49-F238E27FC236}">
                    <a16:creationId xmlns:a16="http://schemas.microsoft.com/office/drawing/2014/main" id="{A5A609AB-55B3-4BE9-AEED-1C867C4272F4}"/>
                  </a:ext>
                </a:extLst>
              </p:cNvPr>
              <p:cNvSpPr/>
              <p:nvPr/>
            </p:nvSpPr>
            <p:spPr>
              <a:xfrm>
                <a:off x="9164059" y="1188192"/>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9" name="Rectangle 118">
                <a:extLst>
                  <a:ext uri="{FF2B5EF4-FFF2-40B4-BE49-F238E27FC236}">
                    <a16:creationId xmlns:a16="http://schemas.microsoft.com/office/drawing/2014/main" id="{F413A09F-616B-45D8-AC43-F72452AB91C1}"/>
                  </a:ext>
                </a:extLst>
              </p:cNvPr>
              <p:cNvSpPr/>
              <p:nvPr/>
            </p:nvSpPr>
            <p:spPr>
              <a:xfrm>
                <a:off x="8702217" y="1188192"/>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20" name="Isosceles Triangle 119">
                <a:extLst>
                  <a:ext uri="{FF2B5EF4-FFF2-40B4-BE49-F238E27FC236}">
                    <a16:creationId xmlns:a16="http://schemas.microsoft.com/office/drawing/2014/main" id="{C4139E99-0778-4675-8FD9-D423B547A1CD}"/>
                  </a:ext>
                </a:extLst>
              </p:cNvPr>
              <p:cNvSpPr/>
              <p:nvPr/>
            </p:nvSpPr>
            <p:spPr>
              <a:xfrm rot="16200000">
                <a:off x="6876308" y="1698472"/>
                <a:ext cx="255155" cy="159346"/>
              </a:xfrm>
              <a:prstGeom prst="triangle">
                <a:avLst/>
              </a:prstGeom>
              <a:solidFill>
                <a:sysClr val="windowText" lastClr="000000">
                  <a:lumMod val="75000"/>
                  <a:lumOff val="2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cxnSp>
            <p:nvCxnSpPr>
              <p:cNvPr id="121" name="Straight Connector 120">
                <a:extLst>
                  <a:ext uri="{FF2B5EF4-FFF2-40B4-BE49-F238E27FC236}">
                    <a16:creationId xmlns:a16="http://schemas.microsoft.com/office/drawing/2014/main" id="{77D3EB8A-2026-400B-9C42-A6ABBC7AAD2C}"/>
                  </a:ext>
                </a:extLst>
              </p:cNvPr>
              <p:cNvCxnSpPr>
                <a:cxnSpLocks/>
              </p:cNvCxnSpPr>
              <p:nvPr/>
            </p:nvCxnSpPr>
            <p:spPr>
              <a:xfrm>
                <a:off x="9639983" y="1650941"/>
                <a:ext cx="278937"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22" name="Straight Connector 121">
                <a:extLst>
                  <a:ext uri="{FF2B5EF4-FFF2-40B4-BE49-F238E27FC236}">
                    <a16:creationId xmlns:a16="http://schemas.microsoft.com/office/drawing/2014/main" id="{0AB293B2-2792-4A89-9CF3-DFAB84D86B79}"/>
                  </a:ext>
                </a:extLst>
              </p:cNvPr>
              <p:cNvCxnSpPr>
                <a:cxnSpLocks/>
              </p:cNvCxnSpPr>
              <p:nvPr/>
            </p:nvCxnSpPr>
            <p:spPr>
              <a:xfrm>
                <a:off x="9639983" y="1910737"/>
                <a:ext cx="278937"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23" name="Straight Connector 122">
                <a:extLst>
                  <a:ext uri="{FF2B5EF4-FFF2-40B4-BE49-F238E27FC236}">
                    <a16:creationId xmlns:a16="http://schemas.microsoft.com/office/drawing/2014/main" id="{CFB24E4C-E8FB-48FE-97DA-CD91DCAC62CF}"/>
                  </a:ext>
                </a:extLst>
              </p:cNvPr>
              <p:cNvCxnSpPr>
                <a:cxnSpLocks/>
              </p:cNvCxnSpPr>
              <p:nvPr/>
            </p:nvCxnSpPr>
            <p:spPr>
              <a:xfrm>
                <a:off x="9639983" y="1780411"/>
                <a:ext cx="278937" cy="0"/>
              </a:xfrm>
              <a:prstGeom prst="line">
                <a:avLst/>
              </a:prstGeom>
              <a:noFill/>
              <a:ln w="41275" cap="flat" cmpd="sng" algn="ctr">
                <a:solidFill>
                  <a:sysClr val="windowText" lastClr="000000">
                    <a:lumMod val="65000"/>
                    <a:lumOff val="35000"/>
                  </a:sysClr>
                </a:solidFill>
                <a:prstDash val="solid"/>
                <a:miter lim="800000"/>
              </a:ln>
              <a:effectLst/>
            </p:spPr>
          </p:cxnSp>
          <p:grpSp>
            <p:nvGrpSpPr>
              <p:cNvPr id="124" name="Group 123">
                <a:extLst>
                  <a:ext uri="{FF2B5EF4-FFF2-40B4-BE49-F238E27FC236}">
                    <a16:creationId xmlns:a16="http://schemas.microsoft.com/office/drawing/2014/main" id="{5DA20A19-B53A-4F1F-9CE4-653D93B72E81}"/>
                  </a:ext>
                </a:extLst>
              </p:cNvPr>
              <p:cNvGrpSpPr/>
              <p:nvPr/>
            </p:nvGrpSpPr>
            <p:grpSpPr>
              <a:xfrm>
                <a:off x="9745492" y="1259858"/>
                <a:ext cx="166801" cy="125053"/>
                <a:chOff x="6250177" y="1290073"/>
                <a:chExt cx="96832" cy="54279"/>
              </a:xfrm>
            </p:grpSpPr>
            <p:cxnSp>
              <p:nvCxnSpPr>
                <p:cNvPr id="131" name="Straight Connector 130">
                  <a:extLst>
                    <a:ext uri="{FF2B5EF4-FFF2-40B4-BE49-F238E27FC236}">
                      <a16:creationId xmlns:a16="http://schemas.microsoft.com/office/drawing/2014/main" id="{DBF67F3B-995D-4C2F-AFDE-2EFB3558400D}"/>
                    </a:ext>
                  </a:extLst>
                </p:cNvPr>
                <p:cNvCxnSpPr/>
                <p:nvPr/>
              </p:nvCxnSpPr>
              <p:spPr>
                <a:xfrm>
                  <a:off x="6250307" y="1290078"/>
                  <a:ext cx="96702" cy="54274"/>
                </a:xfrm>
                <a:prstGeom prst="line">
                  <a:avLst/>
                </a:prstGeom>
                <a:noFill/>
                <a:ln w="25400" cap="flat" cmpd="sng" algn="ctr">
                  <a:solidFill>
                    <a:sysClr val="window" lastClr="FFFFFF"/>
                  </a:solidFill>
                  <a:prstDash val="solid"/>
                  <a:miter lim="800000"/>
                </a:ln>
                <a:effectLst/>
              </p:spPr>
            </p:cxnSp>
            <p:cxnSp>
              <p:nvCxnSpPr>
                <p:cNvPr id="132" name="Straight Connector 131">
                  <a:extLst>
                    <a:ext uri="{FF2B5EF4-FFF2-40B4-BE49-F238E27FC236}">
                      <a16:creationId xmlns:a16="http://schemas.microsoft.com/office/drawing/2014/main" id="{3B57B947-6743-4FB3-9F13-29C6019A60CB}"/>
                    </a:ext>
                  </a:extLst>
                </p:cNvPr>
                <p:cNvCxnSpPr>
                  <a:cxnSpLocks/>
                </p:cNvCxnSpPr>
                <p:nvPr/>
              </p:nvCxnSpPr>
              <p:spPr>
                <a:xfrm flipH="1">
                  <a:off x="6250177" y="1290073"/>
                  <a:ext cx="96702" cy="54274"/>
                </a:xfrm>
                <a:prstGeom prst="line">
                  <a:avLst/>
                </a:prstGeom>
                <a:noFill/>
                <a:ln w="25400" cap="flat" cmpd="sng" algn="ctr">
                  <a:solidFill>
                    <a:sysClr val="window" lastClr="FFFFFF"/>
                  </a:solidFill>
                  <a:prstDash val="solid"/>
                  <a:miter lim="800000"/>
                </a:ln>
                <a:effectLst/>
              </p:spPr>
            </p:cxnSp>
          </p:grpSp>
          <p:cxnSp>
            <p:nvCxnSpPr>
              <p:cNvPr id="125" name="Straight Connector 124">
                <a:extLst>
                  <a:ext uri="{FF2B5EF4-FFF2-40B4-BE49-F238E27FC236}">
                    <a16:creationId xmlns:a16="http://schemas.microsoft.com/office/drawing/2014/main" id="{33D7AB6A-9D2D-4D83-B4C5-6336980C1ACB}"/>
                  </a:ext>
                </a:extLst>
              </p:cNvPr>
              <p:cNvCxnSpPr>
                <a:cxnSpLocks/>
              </p:cNvCxnSpPr>
              <p:nvPr/>
            </p:nvCxnSpPr>
            <p:spPr>
              <a:xfrm>
                <a:off x="8791682" y="1393459"/>
                <a:ext cx="217560" cy="0"/>
              </a:xfrm>
              <a:prstGeom prst="line">
                <a:avLst/>
              </a:prstGeom>
              <a:noFill/>
              <a:ln w="25400" cap="flat" cmpd="sng" algn="ctr">
                <a:solidFill>
                  <a:sysClr val="window" lastClr="FFFFFF"/>
                </a:solidFill>
                <a:prstDash val="solid"/>
                <a:miter lim="800000"/>
              </a:ln>
              <a:effectLst/>
            </p:spPr>
          </p:cxnSp>
          <p:grpSp>
            <p:nvGrpSpPr>
              <p:cNvPr id="126" name="Group 125">
                <a:extLst>
                  <a:ext uri="{FF2B5EF4-FFF2-40B4-BE49-F238E27FC236}">
                    <a16:creationId xmlns:a16="http://schemas.microsoft.com/office/drawing/2014/main" id="{1B65B358-3458-4118-9BAB-41E51FEAECC0}"/>
                  </a:ext>
                </a:extLst>
              </p:cNvPr>
              <p:cNvGrpSpPr/>
              <p:nvPr/>
            </p:nvGrpSpPr>
            <p:grpSpPr>
              <a:xfrm>
                <a:off x="9260184" y="1260021"/>
                <a:ext cx="198355" cy="120716"/>
                <a:chOff x="5770527" y="1244809"/>
                <a:chExt cx="126354" cy="56133"/>
              </a:xfrm>
            </p:grpSpPr>
            <p:cxnSp>
              <p:nvCxnSpPr>
                <p:cNvPr id="127" name="Straight Connector 126">
                  <a:extLst>
                    <a:ext uri="{FF2B5EF4-FFF2-40B4-BE49-F238E27FC236}">
                      <a16:creationId xmlns:a16="http://schemas.microsoft.com/office/drawing/2014/main" id="{4BA67724-8598-45BE-885E-13640BC4AF79}"/>
                    </a:ext>
                  </a:extLst>
                </p:cNvPr>
                <p:cNvCxnSpPr>
                  <a:cxnSpLocks/>
                </p:cNvCxnSpPr>
                <p:nvPr/>
              </p:nvCxnSpPr>
              <p:spPr>
                <a:xfrm>
                  <a:off x="5770527" y="1300942"/>
                  <a:ext cx="126293" cy="0"/>
                </a:xfrm>
                <a:prstGeom prst="line">
                  <a:avLst/>
                </a:prstGeom>
                <a:noFill/>
                <a:ln w="25400" cap="flat" cmpd="sng" algn="ctr">
                  <a:solidFill>
                    <a:sysClr val="window" lastClr="FFFFFF"/>
                  </a:solidFill>
                  <a:prstDash val="solid"/>
                  <a:miter lim="800000"/>
                </a:ln>
                <a:effectLst/>
              </p:spPr>
            </p:cxnSp>
            <p:cxnSp>
              <p:nvCxnSpPr>
                <p:cNvPr id="128" name="Straight Connector 127">
                  <a:extLst>
                    <a:ext uri="{FF2B5EF4-FFF2-40B4-BE49-F238E27FC236}">
                      <a16:creationId xmlns:a16="http://schemas.microsoft.com/office/drawing/2014/main" id="{F46B67FC-8DEB-4FE7-99ED-B424478F8DD5}"/>
                    </a:ext>
                  </a:extLst>
                </p:cNvPr>
                <p:cNvCxnSpPr>
                  <a:cxnSpLocks/>
                </p:cNvCxnSpPr>
                <p:nvPr/>
              </p:nvCxnSpPr>
              <p:spPr>
                <a:xfrm>
                  <a:off x="5770583" y="1245205"/>
                  <a:ext cx="126298" cy="0"/>
                </a:xfrm>
                <a:prstGeom prst="line">
                  <a:avLst/>
                </a:prstGeom>
                <a:noFill/>
                <a:ln w="25400" cap="flat" cmpd="sng" algn="ctr">
                  <a:solidFill>
                    <a:sysClr val="window" lastClr="FFFFFF"/>
                  </a:solidFill>
                  <a:prstDash val="solid"/>
                  <a:miter lim="800000"/>
                </a:ln>
                <a:effectLst/>
              </p:spPr>
            </p:cxnSp>
            <p:cxnSp>
              <p:nvCxnSpPr>
                <p:cNvPr id="129" name="Straight Connector 128">
                  <a:extLst>
                    <a:ext uri="{FF2B5EF4-FFF2-40B4-BE49-F238E27FC236}">
                      <a16:creationId xmlns:a16="http://schemas.microsoft.com/office/drawing/2014/main" id="{79F52A67-2AB2-490B-842A-432607A5DD49}"/>
                    </a:ext>
                  </a:extLst>
                </p:cNvPr>
                <p:cNvCxnSpPr>
                  <a:cxnSpLocks/>
                </p:cNvCxnSpPr>
                <p:nvPr/>
              </p:nvCxnSpPr>
              <p:spPr>
                <a:xfrm>
                  <a:off x="5894816" y="1244809"/>
                  <a:ext cx="0" cy="54274"/>
                </a:xfrm>
                <a:prstGeom prst="line">
                  <a:avLst/>
                </a:prstGeom>
                <a:noFill/>
                <a:ln w="25400" cap="flat" cmpd="sng" algn="ctr">
                  <a:solidFill>
                    <a:sysClr val="window" lastClr="FFFFFF"/>
                  </a:solidFill>
                  <a:prstDash val="solid"/>
                  <a:miter lim="800000"/>
                </a:ln>
                <a:effectLst/>
              </p:spPr>
            </p:cxnSp>
            <p:cxnSp>
              <p:nvCxnSpPr>
                <p:cNvPr id="130" name="Straight Connector 129">
                  <a:extLst>
                    <a:ext uri="{FF2B5EF4-FFF2-40B4-BE49-F238E27FC236}">
                      <a16:creationId xmlns:a16="http://schemas.microsoft.com/office/drawing/2014/main" id="{DF84FBE0-9452-434E-9306-F1C670744C35}"/>
                    </a:ext>
                  </a:extLst>
                </p:cNvPr>
                <p:cNvCxnSpPr>
                  <a:cxnSpLocks/>
                </p:cNvCxnSpPr>
                <p:nvPr/>
              </p:nvCxnSpPr>
              <p:spPr>
                <a:xfrm>
                  <a:off x="5773407" y="1244817"/>
                  <a:ext cx="0" cy="54274"/>
                </a:xfrm>
                <a:prstGeom prst="line">
                  <a:avLst/>
                </a:prstGeom>
                <a:noFill/>
                <a:ln w="25400" cap="flat" cmpd="sng" algn="ctr">
                  <a:solidFill>
                    <a:sysClr val="window" lastClr="FFFFFF"/>
                  </a:solidFill>
                  <a:prstDash val="solid"/>
                  <a:miter lim="800000"/>
                </a:ln>
                <a:effectLst/>
              </p:spPr>
            </p:cxnSp>
          </p:grpSp>
        </p:grpSp>
        <p:sp>
          <p:nvSpPr>
            <p:cNvPr id="113" name="Rectangle 112">
              <a:extLst>
                <a:ext uri="{FF2B5EF4-FFF2-40B4-BE49-F238E27FC236}">
                  <a16:creationId xmlns:a16="http://schemas.microsoft.com/office/drawing/2014/main" id="{DFC31141-5D79-4E82-84AE-17DB38192352}"/>
                </a:ext>
              </a:extLst>
            </p:cNvPr>
            <p:cNvSpPr/>
            <p:nvPr/>
          </p:nvSpPr>
          <p:spPr>
            <a:xfrm>
              <a:off x="8193032" y="3732363"/>
              <a:ext cx="982555" cy="584775"/>
            </a:xfrm>
            <a:prstGeom prst="rect">
              <a:avLst/>
            </a:prstGeom>
            <a:solidFill>
              <a:srgbClr val="E2C200"/>
            </a:solidFill>
          </p:spPr>
          <p:txBody>
            <a:bodyPr wrap="square">
              <a:spAutoFit/>
            </a:bodyPr>
            <a:lstStyle/>
            <a:p>
              <a:pPr algn="ctr"/>
              <a:r>
                <a:rPr lang="en-GB" sz="3200" b="1">
                  <a:solidFill>
                    <a:prstClr val="black">
                      <a:lumMod val="65000"/>
                      <a:lumOff val="35000"/>
                    </a:prstClr>
                  </a:solidFill>
                  <a:latin typeface="Consolas" panose="020B0609020204030204" pitchFamily="49" charset="0"/>
                </a:rPr>
                <a:t>DOM</a:t>
              </a:r>
              <a:endParaRPr lang="en-GB" sz="3200">
                <a:solidFill>
                  <a:prstClr val="black">
                    <a:lumMod val="65000"/>
                    <a:lumOff val="35000"/>
                  </a:prstClr>
                </a:solidFill>
                <a:latin typeface="Calibri" panose="020F0502020204030204"/>
              </a:endParaRPr>
            </a:p>
          </p:txBody>
        </p:sp>
      </p:grpSp>
      <p:sp>
        <p:nvSpPr>
          <p:cNvPr id="135" name="TextBox 134">
            <a:extLst>
              <a:ext uri="{FF2B5EF4-FFF2-40B4-BE49-F238E27FC236}">
                <a16:creationId xmlns:a16="http://schemas.microsoft.com/office/drawing/2014/main" id="{000C837E-6F01-4B69-A6B9-73E443E982A2}"/>
              </a:ext>
            </a:extLst>
          </p:cNvPr>
          <p:cNvSpPr txBox="1"/>
          <p:nvPr/>
        </p:nvSpPr>
        <p:spPr>
          <a:xfrm>
            <a:off x="3831113" y="3579769"/>
            <a:ext cx="2065822" cy="461665"/>
          </a:xfrm>
          <a:prstGeom prst="rect">
            <a:avLst/>
          </a:prstGeom>
          <a:noFill/>
        </p:spPr>
        <p:txBody>
          <a:bodyPr wrap="none" rtlCol="0">
            <a:spAutoFit/>
          </a:bodyPr>
          <a:lstStyle/>
          <a:p>
            <a:r>
              <a:rPr lang="en-US" sz="2400" b="1">
                <a:solidFill>
                  <a:prstClr val="black"/>
                </a:solidFill>
                <a:latin typeface="+mj-lt"/>
              </a:rPr>
              <a:t>ASP.NET Core</a:t>
            </a:r>
          </a:p>
        </p:txBody>
      </p:sp>
      <p:pic>
        <p:nvPicPr>
          <p:cNvPr id="136" name="Graphic 135" descr="Line Arrow: Clockwise curve">
            <a:extLst>
              <a:ext uri="{FF2B5EF4-FFF2-40B4-BE49-F238E27FC236}">
                <a16:creationId xmlns:a16="http://schemas.microsoft.com/office/drawing/2014/main" id="{AEE7D39D-884C-4DC0-8557-489E4F21460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097434">
            <a:off x="6430908" y="3963270"/>
            <a:ext cx="911865" cy="1492262"/>
          </a:xfrm>
          <a:prstGeom prst="rect">
            <a:avLst/>
          </a:prstGeom>
          <a:effectLst/>
        </p:spPr>
      </p:pic>
      <p:pic>
        <p:nvPicPr>
          <p:cNvPr id="137" name="Graphic 136" descr="Line Arrow: Clockwise curve">
            <a:extLst>
              <a:ext uri="{FF2B5EF4-FFF2-40B4-BE49-F238E27FC236}">
                <a16:creationId xmlns:a16="http://schemas.microsoft.com/office/drawing/2014/main" id="{7893083A-0448-4A22-BFBB-5111F89B011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097434" flipH="1" flipV="1">
            <a:off x="6467133" y="3520016"/>
            <a:ext cx="911864" cy="1492262"/>
          </a:xfrm>
          <a:prstGeom prst="rect">
            <a:avLst/>
          </a:prstGeom>
          <a:effectLst/>
        </p:spPr>
      </p:pic>
      <p:sp>
        <p:nvSpPr>
          <p:cNvPr id="138" name="TextBox 137">
            <a:extLst>
              <a:ext uri="{FF2B5EF4-FFF2-40B4-BE49-F238E27FC236}">
                <a16:creationId xmlns:a16="http://schemas.microsoft.com/office/drawing/2014/main" id="{1224A91F-626B-4095-9AF2-52376EA424E7}"/>
              </a:ext>
            </a:extLst>
          </p:cNvPr>
          <p:cNvSpPr txBox="1"/>
          <p:nvPr/>
        </p:nvSpPr>
        <p:spPr>
          <a:xfrm>
            <a:off x="6482078" y="4288360"/>
            <a:ext cx="881973" cy="369332"/>
          </a:xfrm>
          <a:prstGeom prst="rect">
            <a:avLst/>
          </a:prstGeom>
          <a:noFill/>
        </p:spPr>
        <p:txBody>
          <a:bodyPr wrap="none" rtlCol="0">
            <a:spAutoFit/>
          </a:bodyPr>
          <a:lstStyle/>
          <a:p>
            <a:r>
              <a:rPr lang="en-US">
                <a:solidFill>
                  <a:schemeClr val="bg1"/>
                </a:solidFill>
                <a:latin typeface="Calibri" panose="020F0502020204030204"/>
              </a:rPr>
              <a:t>SignalR</a:t>
            </a:r>
          </a:p>
        </p:txBody>
      </p:sp>
      <p:sp>
        <p:nvSpPr>
          <p:cNvPr id="142" name="TextBox 141">
            <a:extLst>
              <a:ext uri="{FF2B5EF4-FFF2-40B4-BE49-F238E27FC236}">
                <a16:creationId xmlns:a16="http://schemas.microsoft.com/office/drawing/2014/main" id="{0D27C2E0-E635-4952-A763-09DF24A02498}"/>
              </a:ext>
            </a:extLst>
          </p:cNvPr>
          <p:cNvSpPr txBox="1"/>
          <p:nvPr/>
        </p:nvSpPr>
        <p:spPr>
          <a:xfrm>
            <a:off x="4762609" y="1189038"/>
            <a:ext cx="2571410" cy="738664"/>
          </a:xfrm>
          <a:prstGeom prst="rect">
            <a:avLst/>
          </a:prstGeom>
          <a:noFill/>
        </p:spPr>
        <p:txBody>
          <a:bodyPr wrap="none" lIns="182880" tIns="146304" rIns="182880" bIns="146304" rtlCol="0">
            <a:spAutoFit/>
          </a:bodyPr>
          <a:lstStyle/>
          <a:p>
            <a:pPr>
              <a:lnSpc>
                <a:spcPct val="90000"/>
              </a:lnSpc>
              <a:spcAft>
                <a:spcPts val="600"/>
              </a:spcAft>
            </a:pPr>
            <a:r>
              <a:rPr lang="en-US" sz="3200" spc="-100" dirty="0">
                <a:ln w="3175">
                  <a:noFill/>
                </a:ln>
                <a:solidFill>
                  <a:schemeClr val="bg1"/>
                </a:solidFill>
                <a:cs typeface="Segoe UI" pitchFamily="34" charset="0"/>
              </a:rPr>
              <a:t>Blazor Server</a:t>
            </a:r>
          </a:p>
        </p:txBody>
      </p:sp>
      <p:grpSp>
        <p:nvGrpSpPr>
          <p:cNvPr id="76" name="Group 75">
            <a:extLst>
              <a:ext uri="{FF2B5EF4-FFF2-40B4-BE49-F238E27FC236}">
                <a16:creationId xmlns:a16="http://schemas.microsoft.com/office/drawing/2014/main" id="{0B9CD836-6997-4F72-8905-1098A8E0CB22}"/>
              </a:ext>
            </a:extLst>
          </p:cNvPr>
          <p:cNvGrpSpPr/>
          <p:nvPr/>
        </p:nvGrpSpPr>
        <p:grpSpPr>
          <a:xfrm>
            <a:off x="3664420" y="4061811"/>
            <a:ext cx="2259720" cy="1453971"/>
            <a:chOff x="2044967" y="2752181"/>
            <a:chExt cx="2259720" cy="1453971"/>
          </a:xfrm>
        </p:grpSpPr>
        <p:grpSp>
          <p:nvGrpSpPr>
            <p:cNvPr id="77" name="Group 76">
              <a:extLst>
                <a:ext uri="{FF2B5EF4-FFF2-40B4-BE49-F238E27FC236}">
                  <a16:creationId xmlns:a16="http://schemas.microsoft.com/office/drawing/2014/main" id="{E3AB6488-3E31-45AD-A6C5-42A1900F88A0}"/>
                </a:ext>
              </a:extLst>
            </p:cNvPr>
            <p:cNvGrpSpPr/>
            <p:nvPr/>
          </p:nvGrpSpPr>
          <p:grpSpPr>
            <a:xfrm>
              <a:off x="2044967" y="2752181"/>
              <a:ext cx="2259720" cy="1453971"/>
              <a:chOff x="784337" y="2272787"/>
              <a:chExt cx="2259720" cy="1453971"/>
            </a:xfrm>
          </p:grpSpPr>
          <p:sp>
            <p:nvSpPr>
              <p:cNvPr id="81" name="Rectangle: Rounded Corners 80">
                <a:extLst>
                  <a:ext uri="{FF2B5EF4-FFF2-40B4-BE49-F238E27FC236}">
                    <a16:creationId xmlns:a16="http://schemas.microsoft.com/office/drawing/2014/main" id="{113629AD-D1DA-449B-90F6-A0800006048E}"/>
                  </a:ext>
                </a:extLst>
              </p:cNvPr>
              <p:cNvSpPr/>
              <p:nvPr/>
            </p:nvSpPr>
            <p:spPr>
              <a:xfrm>
                <a:off x="784337" y="2272787"/>
                <a:ext cx="2259720" cy="1453971"/>
              </a:xfrm>
              <a:prstGeom prst="roundRect">
                <a:avLst>
                  <a:gd name="adj" fmla="val 6024"/>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nvGrpSpPr>
              <p:cNvPr id="82" name="Group 81">
                <a:extLst>
                  <a:ext uri="{FF2B5EF4-FFF2-40B4-BE49-F238E27FC236}">
                    <a16:creationId xmlns:a16="http://schemas.microsoft.com/office/drawing/2014/main" id="{F804680F-4D0C-4D23-865E-BE564387B7E8}"/>
                  </a:ext>
                </a:extLst>
              </p:cNvPr>
              <p:cNvGrpSpPr/>
              <p:nvPr/>
            </p:nvGrpSpPr>
            <p:grpSpPr>
              <a:xfrm>
                <a:off x="1204474" y="2411592"/>
                <a:ext cx="1442545" cy="339191"/>
                <a:chOff x="977953" y="2433131"/>
                <a:chExt cx="6182954" cy="1453829"/>
              </a:xfrm>
              <a:solidFill>
                <a:sysClr val="windowText" lastClr="000000"/>
              </a:solidFill>
              <a:effectLst/>
            </p:grpSpPr>
            <p:sp>
              <p:nvSpPr>
                <p:cNvPr id="83" name="Freeform: Shape 82">
                  <a:extLst>
                    <a:ext uri="{FF2B5EF4-FFF2-40B4-BE49-F238E27FC236}">
                      <a16:creationId xmlns:a16="http://schemas.microsoft.com/office/drawing/2014/main" id="{A9BEB48C-B304-4BD2-9BDB-CEF0A84E0489}"/>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4" name="Freeform: Shape 83">
                  <a:extLst>
                    <a:ext uri="{FF2B5EF4-FFF2-40B4-BE49-F238E27FC236}">
                      <a16:creationId xmlns:a16="http://schemas.microsoft.com/office/drawing/2014/main" id="{07CE2548-04A9-4E6C-8E72-3A2372B267BE}"/>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5" name="Freeform: Shape 84">
                  <a:extLst>
                    <a:ext uri="{FF2B5EF4-FFF2-40B4-BE49-F238E27FC236}">
                      <a16:creationId xmlns:a16="http://schemas.microsoft.com/office/drawing/2014/main" id="{ADD490B0-D851-418E-95FA-9EF39F003FF0}"/>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6" name="Freeform: Shape 85">
                  <a:extLst>
                    <a:ext uri="{FF2B5EF4-FFF2-40B4-BE49-F238E27FC236}">
                      <a16:creationId xmlns:a16="http://schemas.microsoft.com/office/drawing/2014/main" id="{903AFFA5-7305-49ED-B07E-98294076AF22}"/>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7" name="Freeform: Shape 86">
                  <a:extLst>
                    <a:ext uri="{FF2B5EF4-FFF2-40B4-BE49-F238E27FC236}">
                      <a16:creationId xmlns:a16="http://schemas.microsoft.com/office/drawing/2014/main" id="{813A3405-5798-4098-AD36-FCDC89FFAD82}"/>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8" name="Freeform: Shape 87">
                  <a:extLst>
                    <a:ext uri="{FF2B5EF4-FFF2-40B4-BE49-F238E27FC236}">
                      <a16:creationId xmlns:a16="http://schemas.microsoft.com/office/drawing/2014/main" id="{A9F2003D-2AB2-431D-AFBB-677FF7297E92}"/>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grpSp>
        <p:sp>
          <p:nvSpPr>
            <p:cNvPr id="78" name="Rectangle 77">
              <a:extLst>
                <a:ext uri="{FF2B5EF4-FFF2-40B4-BE49-F238E27FC236}">
                  <a16:creationId xmlns:a16="http://schemas.microsoft.com/office/drawing/2014/main" id="{D8670830-3F1E-4FF0-B507-F411DDAAF87E}"/>
                </a:ext>
              </a:extLst>
            </p:cNvPr>
            <p:cNvSpPr/>
            <p:nvPr/>
          </p:nvSpPr>
          <p:spPr>
            <a:xfrm>
              <a:off x="2150732" y="3363773"/>
              <a:ext cx="2048189" cy="41672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Razor Components</a:t>
              </a:r>
            </a:p>
          </p:txBody>
        </p:sp>
        <p:sp>
          <p:nvSpPr>
            <p:cNvPr id="79" name="Rectangle 78">
              <a:extLst>
                <a:ext uri="{FF2B5EF4-FFF2-40B4-BE49-F238E27FC236}">
                  <a16:creationId xmlns:a16="http://schemas.microsoft.com/office/drawing/2014/main" id="{A144AF85-86AE-468E-A28E-E5C26E2B3745}"/>
                </a:ext>
              </a:extLst>
            </p:cNvPr>
            <p:cNvSpPr/>
            <p:nvPr/>
          </p:nvSpPr>
          <p:spPr>
            <a:xfrm>
              <a:off x="2150732" y="3810237"/>
              <a:ext cx="2048189" cy="29087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.NET</a:t>
              </a:r>
            </a:p>
          </p:txBody>
        </p:sp>
      </p:grpSp>
      <p:sp>
        <p:nvSpPr>
          <p:cNvPr id="4" name="TextBox 3">
            <a:extLst>
              <a:ext uri="{FF2B5EF4-FFF2-40B4-BE49-F238E27FC236}">
                <a16:creationId xmlns:a16="http://schemas.microsoft.com/office/drawing/2014/main" id="{8226A6FC-55E9-4096-A952-0BF6E8F86DFE}"/>
              </a:ext>
            </a:extLst>
          </p:cNvPr>
          <p:cNvSpPr txBox="1"/>
          <p:nvPr/>
        </p:nvSpPr>
        <p:spPr>
          <a:xfrm>
            <a:off x="4726173" y="5789783"/>
            <a:ext cx="2744534" cy="430887"/>
          </a:xfrm>
          <a:prstGeom prst="rect">
            <a:avLst/>
          </a:prstGeom>
          <a:noFill/>
        </p:spPr>
        <p:txBody>
          <a:bodyPr wrap="none" lIns="0" tIns="0" rIns="0" bIns="0" rtlCol="0">
            <a:spAutoFit/>
          </a:bodyPr>
          <a:lstStyle/>
          <a:p>
            <a:pPr algn="l"/>
            <a:r>
              <a:rPr lang="en-US" sz="2800">
                <a:solidFill>
                  <a:schemeClr val="bg1"/>
                </a:solidFill>
              </a:rPr>
              <a:t>.NET Core 3.1 LTS</a:t>
            </a:r>
          </a:p>
        </p:txBody>
      </p:sp>
    </p:spTree>
    <p:extLst>
      <p:ext uri="{BB962C8B-B14F-4D97-AF65-F5344CB8AC3E}">
        <p14:creationId xmlns:p14="http://schemas.microsoft.com/office/powerpoint/2010/main" val="60593678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63B8-0F9D-42B6-B15B-E1A3C4258EBD}"/>
              </a:ext>
            </a:extLst>
          </p:cNvPr>
          <p:cNvSpPr>
            <a:spLocks noGrp="1"/>
          </p:cNvSpPr>
          <p:nvPr>
            <p:ph type="title" idx="4294967295"/>
          </p:nvPr>
        </p:nvSpPr>
        <p:spPr>
          <a:xfrm>
            <a:off x="536575" y="288925"/>
            <a:ext cx="11655425" cy="900113"/>
          </a:xfrm>
        </p:spPr>
        <p:txBody>
          <a:bodyPr/>
          <a:lstStyle/>
          <a:p>
            <a:r>
              <a:rPr lang="en-US" dirty="0" err="1">
                <a:solidFill>
                  <a:schemeClr val="bg1"/>
                </a:solidFill>
              </a:rPr>
              <a:t>Blazor</a:t>
            </a:r>
            <a:r>
              <a:rPr lang="en-US" dirty="0">
                <a:solidFill>
                  <a:schemeClr val="bg1"/>
                </a:solidFill>
              </a:rPr>
              <a:t> </a:t>
            </a:r>
            <a:r>
              <a:rPr lang="zh-CN" altLang="en-US" dirty="0">
                <a:solidFill>
                  <a:schemeClr val="bg1"/>
                </a:solidFill>
              </a:rPr>
              <a:t>工作原理</a:t>
            </a:r>
            <a:endParaRPr lang="en-US" dirty="0">
              <a:solidFill>
                <a:schemeClr val="bg1"/>
              </a:solidFill>
            </a:endParaRPr>
          </a:p>
        </p:txBody>
      </p:sp>
      <p:grpSp>
        <p:nvGrpSpPr>
          <p:cNvPr id="90" name="Group 89">
            <a:extLst>
              <a:ext uri="{FF2B5EF4-FFF2-40B4-BE49-F238E27FC236}">
                <a16:creationId xmlns:a16="http://schemas.microsoft.com/office/drawing/2014/main" id="{1A715652-C090-4294-B44A-14B5064B82FC}"/>
              </a:ext>
            </a:extLst>
          </p:cNvPr>
          <p:cNvGrpSpPr/>
          <p:nvPr/>
        </p:nvGrpSpPr>
        <p:grpSpPr>
          <a:xfrm>
            <a:off x="4072850" y="2225396"/>
            <a:ext cx="4046299" cy="3358240"/>
            <a:chOff x="6763966" y="1195735"/>
            <a:chExt cx="6758067" cy="4194606"/>
          </a:xfrm>
        </p:grpSpPr>
        <p:sp>
          <p:nvSpPr>
            <p:cNvPr id="91" name="Rectangle 90">
              <a:extLst>
                <a:ext uri="{FF2B5EF4-FFF2-40B4-BE49-F238E27FC236}">
                  <a16:creationId xmlns:a16="http://schemas.microsoft.com/office/drawing/2014/main" id="{220FFFAA-7FAB-4F56-A609-D64DD21124FF}"/>
                </a:ext>
              </a:extLst>
            </p:cNvPr>
            <p:cNvSpPr/>
            <p:nvPr/>
          </p:nvSpPr>
          <p:spPr>
            <a:xfrm>
              <a:off x="6763966" y="1195735"/>
              <a:ext cx="6756255" cy="4194606"/>
            </a:xfrm>
            <a:prstGeom prst="rect">
              <a:avLst/>
            </a:prstGeom>
            <a:solidFill>
              <a:sysClr val="window" lastClr="FFFFFF"/>
            </a:solidFill>
            <a:ln w="12700" cap="flat" cmpd="sng" algn="ctr">
              <a:noFill/>
              <a:prstDash val="solid"/>
              <a:miter lim="800000"/>
            </a:ln>
            <a:effectLst>
              <a:outerShdw blurRad="203200" sx="102000" sy="102000" algn="ctr" rotWithShape="0">
                <a:prstClr val="black">
                  <a:alpha val="40000"/>
                </a:prstClr>
              </a:outerShdw>
            </a:effectLst>
          </p:spPr>
          <p:txBody>
            <a:bodyPr rtlCol="0" anchor="ctr"/>
            <a:lstStyle/>
            <a:p>
              <a:pPr algn="ctr">
                <a:defRPr/>
              </a:pPr>
              <a:endParaRPr lang="en-GB" kern="0">
                <a:solidFill>
                  <a:prstClr val="white"/>
                </a:solidFill>
                <a:latin typeface="Calibri" panose="020F0502020204030204"/>
              </a:endParaRPr>
            </a:p>
          </p:txBody>
        </p:sp>
        <p:sp>
          <p:nvSpPr>
            <p:cNvPr id="92" name="Rectangle 91">
              <a:extLst>
                <a:ext uri="{FF2B5EF4-FFF2-40B4-BE49-F238E27FC236}">
                  <a16:creationId xmlns:a16="http://schemas.microsoft.com/office/drawing/2014/main" id="{56B004D4-ED9E-43D0-A671-3A104F1205F1}"/>
                </a:ext>
              </a:extLst>
            </p:cNvPr>
            <p:cNvSpPr/>
            <p:nvPr/>
          </p:nvSpPr>
          <p:spPr>
            <a:xfrm>
              <a:off x="6763966" y="1195735"/>
              <a:ext cx="6756255" cy="1004505"/>
            </a:xfrm>
            <a:prstGeom prst="rect">
              <a:avLst/>
            </a:prstGeom>
            <a:solidFill>
              <a:sysClr val="window" lastClr="FFFFFF">
                <a:lumMod val="6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3" name="Rectangle 92">
              <a:extLst>
                <a:ext uri="{FF2B5EF4-FFF2-40B4-BE49-F238E27FC236}">
                  <a16:creationId xmlns:a16="http://schemas.microsoft.com/office/drawing/2014/main" id="{3A6EEF41-14A3-4B91-A4BA-315538275AB1}"/>
                </a:ext>
              </a:extLst>
            </p:cNvPr>
            <p:cNvSpPr/>
            <p:nvPr/>
          </p:nvSpPr>
          <p:spPr>
            <a:xfrm>
              <a:off x="7263316" y="1573392"/>
              <a:ext cx="5801903" cy="418165"/>
            </a:xfrm>
            <a:prstGeom prst="rect">
              <a:avLst/>
            </a:prstGeom>
            <a:solidFill>
              <a:sysClr val="window" lastClr="FFFFFF">
                <a:lumMod val="95000"/>
              </a:sysClr>
            </a:solidFill>
            <a:ln w="12700" cap="flat" cmpd="sng" algn="ctr">
              <a:noFill/>
              <a:prstDash val="solid"/>
              <a:miter lim="800000"/>
            </a:ln>
            <a:effectLst/>
          </p:spPr>
          <p:txBody>
            <a:bodyPr rtlCol="0" anchor="ctr"/>
            <a:lstStyle/>
            <a:p>
              <a:pPr>
                <a:defRPr/>
              </a:pPr>
              <a:r>
                <a:rPr lang="en-GB" sz="2000" b="1" kern="0">
                  <a:solidFill>
                    <a:prstClr val="white">
                      <a:lumMod val="65000"/>
                    </a:prstClr>
                  </a:solidFill>
                  <a:latin typeface="Consolas" panose="020B0609020204030204" pitchFamily="49" charset="0"/>
                </a:rPr>
                <a:t>https://...</a:t>
              </a:r>
            </a:p>
          </p:txBody>
        </p:sp>
        <p:sp>
          <p:nvSpPr>
            <p:cNvPr id="94" name="Rectangle 93">
              <a:extLst>
                <a:ext uri="{FF2B5EF4-FFF2-40B4-BE49-F238E27FC236}">
                  <a16:creationId xmlns:a16="http://schemas.microsoft.com/office/drawing/2014/main" id="{9DA81392-0DCB-4922-AA4D-1EDB946197A2}"/>
                </a:ext>
              </a:extLst>
            </p:cNvPr>
            <p:cNvSpPr/>
            <p:nvPr/>
          </p:nvSpPr>
          <p:spPr>
            <a:xfrm>
              <a:off x="13125513" y="1197191"/>
              <a:ext cx="396520" cy="278268"/>
            </a:xfrm>
            <a:prstGeom prst="rect">
              <a:avLst/>
            </a:prstGeom>
            <a:solidFill>
              <a:srgbClr val="C00000"/>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5" name="Rectangle 94">
              <a:extLst>
                <a:ext uri="{FF2B5EF4-FFF2-40B4-BE49-F238E27FC236}">
                  <a16:creationId xmlns:a16="http://schemas.microsoft.com/office/drawing/2014/main" id="{833A5375-1B69-4C73-9128-D1CBFB1FA04A}"/>
                </a:ext>
              </a:extLst>
            </p:cNvPr>
            <p:cNvSpPr/>
            <p:nvPr/>
          </p:nvSpPr>
          <p:spPr>
            <a:xfrm>
              <a:off x="12668701" y="1197191"/>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6" name="Rectangle 95">
              <a:extLst>
                <a:ext uri="{FF2B5EF4-FFF2-40B4-BE49-F238E27FC236}">
                  <a16:creationId xmlns:a16="http://schemas.microsoft.com/office/drawing/2014/main" id="{1A00C11E-221D-47F4-87DF-4203011CBCBC}"/>
                </a:ext>
              </a:extLst>
            </p:cNvPr>
            <p:cNvSpPr/>
            <p:nvPr/>
          </p:nvSpPr>
          <p:spPr>
            <a:xfrm>
              <a:off x="12206858" y="1197191"/>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7" name="Isosceles Triangle 96">
              <a:extLst>
                <a:ext uri="{FF2B5EF4-FFF2-40B4-BE49-F238E27FC236}">
                  <a16:creationId xmlns:a16="http://schemas.microsoft.com/office/drawing/2014/main" id="{DA9C549B-3B23-4AC4-8736-DD3C2D9510FB}"/>
                </a:ext>
              </a:extLst>
            </p:cNvPr>
            <p:cNvSpPr/>
            <p:nvPr/>
          </p:nvSpPr>
          <p:spPr>
            <a:xfrm rot="16200000">
              <a:off x="6876308" y="1698472"/>
              <a:ext cx="255155" cy="159346"/>
            </a:xfrm>
            <a:prstGeom prst="triangle">
              <a:avLst/>
            </a:prstGeom>
            <a:solidFill>
              <a:sysClr val="windowText" lastClr="000000">
                <a:lumMod val="75000"/>
                <a:lumOff val="2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cxnSp>
          <p:nvCxnSpPr>
            <p:cNvPr id="98" name="Straight Connector 97">
              <a:extLst>
                <a:ext uri="{FF2B5EF4-FFF2-40B4-BE49-F238E27FC236}">
                  <a16:creationId xmlns:a16="http://schemas.microsoft.com/office/drawing/2014/main" id="{EA4E2853-0C8F-40A5-97EB-4BCE083D2E55}"/>
                </a:ext>
              </a:extLst>
            </p:cNvPr>
            <p:cNvCxnSpPr>
              <a:cxnSpLocks/>
            </p:cNvCxnSpPr>
            <p:nvPr/>
          </p:nvCxnSpPr>
          <p:spPr>
            <a:xfrm>
              <a:off x="13144628" y="1652024"/>
              <a:ext cx="278938"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99" name="Straight Connector 98">
              <a:extLst>
                <a:ext uri="{FF2B5EF4-FFF2-40B4-BE49-F238E27FC236}">
                  <a16:creationId xmlns:a16="http://schemas.microsoft.com/office/drawing/2014/main" id="{ECF47152-A90C-4430-8D2E-C47550DFE227}"/>
                </a:ext>
              </a:extLst>
            </p:cNvPr>
            <p:cNvCxnSpPr>
              <a:cxnSpLocks/>
            </p:cNvCxnSpPr>
            <p:nvPr/>
          </p:nvCxnSpPr>
          <p:spPr>
            <a:xfrm>
              <a:off x="13144628" y="1911820"/>
              <a:ext cx="278938"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00" name="Straight Connector 99">
              <a:extLst>
                <a:ext uri="{FF2B5EF4-FFF2-40B4-BE49-F238E27FC236}">
                  <a16:creationId xmlns:a16="http://schemas.microsoft.com/office/drawing/2014/main" id="{A6AA46C0-7576-4717-BA3B-39A0B1BD3CE9}"/>
                </a:ext>
              </a:extLst>
            </p:cNvPr>
            <p:cNvCxnSpPr>
              <a:cxnSpLocks/>
            </p:cNvCxnSpPr>
            <p:nvPr/>
          </p:nvCxnSpPr>
          <p:spPr>
            <a:xfrm>
              <a:off x="13144628" y="1781494"/>
              <a:ext cx="278938" cy="0"/>
            </a:xfrm>
            <a:prstGeom prst="line">
              <a:avLst/>
            </a:prstGeom>
            <a:noFill/>
            <a:ln w="41275" cap="flat" cmpd="sng" algn="ctr">
              <a:solidFill>
                <a:sysClr val="windowText" lastClr="000000">
                  <a:lumMod val="65000"/>
                  <a:lumOff val="35000"/>
                </a:sysClr>
              </a:solidFill>
              <a:prstDash val="solid"/>
              <a:miter lim="800000"/>
            </a:ln>
            <a:effectLst/>
          </p:spPr>
        </p:cxnSp>
        <p:grpSp>
          <p:nvGrpSpPr>
            <p:cNvPr id="101" name="Group 100">
              <a:extLst>
                <a:ext uri="{FF2B5EF4-FFF2-40B4-BE49-F238E27FC236}">
                  <a16:creationId xmlns:a16="http://schemas.microsoft.com/office/drawing/2014/main" id="{A996C414-8875-411C-A5DE-1CF21B100B0E}"/>
                </a:ext>
              </a:extLst>
            </p:cNvPr>
            <p:cNvGrpSpPr/>
            <p:nvPr/>
          </p:nvGrpSpPr>
          <p:grpSpPr>
            <a:xfrm>
              <a:off x="13240124" y="1273807"/>
              <a:ext cx="166689" cy="125046"/>
              <a:chOff x="8278897" y="1296128"/>
              <a:chExt cx="96767" cy="54276"/>
            </a:xfrm>
          </p:grpSpPr>
          <p:cxnSp>
            <p:nvCxnSpPr>
              <p:cNvPr id="133" name="Straight Connector 132">
                <a:extLst>
                  <a:ext uri="{FF2B5EF4-FFF2-40B4-BE49-F238E27FC236}">
                    <a16:creationId xmlns:a16="http://schemas.microsoft.com/office/drawing/2014/main" id="{67EA4409-960C-457D-A724-52C71650855D}"/>
                  </a:ext>
                </a:extLst>
              </p:cNvPr>
              <p:cNvCxnSpPr/>
              <p:nvPr/>
            </p:nvCxnSpPr>
            <p:spPr>
              <a:xfrm>
                <a:off x="8278962" y="1296130"/>
                <a:ext cx="96702" cy="54274"/>
              </a:xfrm>
              <a:prstGeom prst="line">
                <a:avLst/>
              </a:prstGeom>
              <a:noFill/>
              <a:ln w="25400" cap="flat" cmpd="sng" algn="ctr">
                <a:solidFill>
                  <a:sysClr val="window" lastClr="FFFFFF"/>
                </a:solidFill>
                <a:prstDash val="solid"/>
                <a:miter lim="800000"/>
              </a:ln>
              <a:effectLst/>
            </p:spPr>
          </p:cxnSp>
          <p:cxnSp>
            <p:nvCxnSpPr>
              <p:cNvPr id="134" name="Straight Connector 133">
                <a:extLst>
                  <a:ext uri="{FF2B5EF4-FFF2-40B4-BE49-F238E27FC236}">
                    <a16:creationId xmlns:a16="http://schemas.microsoft.com/office/drawing/2014/main" id="{9F81D97F-FDAD-4BC4-B761-79EFB3B98620}"/>
                  </a:ext>
                </a:extLst>
              </p:cNvPr>
              <p:cNvCxnSpPr>
                <a:cxnSpLocks/>
              </p:cNvCxnSpPr>
              <p:nvPr/>
            </p:nvCxnSpPr>
            <p:spPr>
              <a:xfrm flipH="1">
                <a:off x="8278897" y="1296128"/>
                <a:ext cx="96702" cy="54274"/>
              </a:xfrm>
              <a:prstGeom prst="line">
                <a:avLst/>
              </a:prstGeom>
              <a:noFill/>
              <a:ln w="25400" cap="flat" cmpd="sng" algn="ctr">
                <a:solidFill>
                  <a:sysClr val="window" lastClr="FFFFFF"/>
                </a:solidFill>
                <a:prstDash val="solid"/>
                <a:miter lim="800000"/>
              </a:ln>
              <a:effectLst/>
            </p:spPr>
          </p:cxnSp>
        </p:grpSp>
        <p:cxnSp>
          <p:nvCxnSpPr>
            <p:cNvPr id="102" name="Straight Connector 101">
              <a:extLst>
                <a:ext uri="{FF2B5EF4-FFF2-40B4-BE49-F238E27FC236}">
                  <a16:creationId xmlns:a16="http://schemas.microsoft.com/office/drawing/2014/main" id="{C4E6CCD5-1CCE-49D0-982B-8167079955F2}"/>
                </a:ext>
              </a:extLst>
            </p:cNvPr>
            <p:cNvCxnSpPr>
              <a:cxnSpLocks/>
            </p:cNvCxnSpPr>
            <p:nvPr/>
          </p:nvCxnSpPr>
          <p:spPr>
            <a:xfrm>
              <a:off x="12296323" y="1394542"/>
              <a:ext cx="217560" cy="0"/>
            </a:xfrm>
            <a:prstGeom prst="line">
              <a:avLst/>
            </a:prstGeom>
            <a:noFill/>
            <a:ln w="25400" cap="flat" cmpd="sng" algn="ctr">
              <a:solidFill>
                <a:sysClr val="window" lastClr="FFFFFF"/>
              </a:solidFill>
              <a:prstDash val="solid"/>
              <a:miter lim="800000"/>
            </a:ln>
            <a:effectLst/>
          </p:spPr>
        </p:cxnSp>
        <p:grpSp>
          <p:nvGrpSpPr>
            <p:cNvPr id="103" name="Group 102">
              <a:extLst>
                <a:ext uri="{FF2B5EF4-FFF2-40B4-BE49-F238E27FC236}">
                  <a16:creationId xmlns:a16="http://schemas.microsoft.com/office/drawing/2014/main" id="{7E672847-5AB4-458B-B9AF-5062B966385C}"/>
                </a:ext>
              </a:extLst>
            </p:cNvPr>
            <p:cNvGrpSpPr/>
            <p:nvPr/>
          </p:nvGrpSpPr>
          <p:grpSpPr>
            <a:xfrm>
              <a:off x="12777510" y="1273797"/>
              <a:ext cx="198380" cy="120741"/>
              <a:chOff x="8011102" y="1251201"/>
              <a:chExt cx="126370" cy="56144"/>
            </a:xfrm>
          </p:grpSpPr>
          <p:cxnSp>
            <p:nvCxnSpPr>
              <p:cNvPr id="104" name="Straight Connector 103">
                <a:extLst>
                  <a:ext uri="{FF2B5EF4-FFF2-40B4-BE49-F238E27FC236}">
                    <a16:creationId xmlns:a16="http://schemas.microsoft.com/office/drawing/2014/main" id="{1C95E573-536A-4BDF-862F-5015DAB97255}"/>
                  </a:ext>
                </a:extLst>
              </p:cNvPr>
              <p:cNvCxnSpPr>
                <a:cxnSpLocks/>
              </p:cNvCxnSpPr>
              <p:nvPr/>
            </p:nvCxnSpPr>
            <p:spPr>
              <a:xfrm>
                <a:off x="8011102" y="1307345"/>
                <a:ext cx="126292" cy="0"/>
              </a:xfrm>
              <a:prstGeom prst="line">
                <a:avLst/>
              </a:prstGeom>
              <a:noFill/>
              <a:ln w="25400" cap="flat" cmpd="sng" algn="ctr">
                <a:solidFill>
                  <a:sysClr val="window" lastClr="FFFFFF"/>
                </a:solidFill>
                <a:prstDash val="solid"/>
                <a:miter lim="800000"/>
              </a:ln>
              <a:effectLst/>
            </p:spPr>
          </p:cxnSp>
          <p:cxnSp>
            <p:nvCxnSpPr>
              <p:cNvPr id="105" name="Straight Connector 104">
                <a:extLst>
                  <a:ext uri="{FF2B5EF4-FFF2-40B4-BE49-F238E27FC236}">
                    <a16:creationId xmlns:a16="http://schemas.microsoft.com/office/drawing/2014/main" id="{167F4635-79CA-4AE6-9693-C0C2382270A2}"/>
                  </a:ext>
                </a:extLst>
              </p:cNvPr>
              <p:cNvCxnSpPr>
                <a:cxnSpLocks/>
              </p:cNvCxnSpPr>
              <p:nvPr/>
            </p:nvCxnSpPr>
            <p:spPr>
              <a:xfrm>
                <a:off x="8011174" y="1253071"/>
                <a:ext cx="126298" cy="0"/>
              </a:xfrm>
              <a:prstGeom prst="line">
                <a:avLst/>
              </a:prstGeom>
              <a:noFill/>
              <a:ln w="25400" cap="flat" cmpd="sng" algn="ctr">
                <a:solidFill>
                  <a:sysClr val="window" lastClr="FFFFFF"/>
                </a:solidFill>
                <a:prstDash val="solid"/>
                <a:miter lim="800000"/>
              </a:ln>
              <a:effectLst/>
            </p:spPr>
          </p:cxnSp>
          <p:cxnSp>
            <p:nvCxnSpPr>
              <p:cNvPr id="106" name="Straight Connector 105">
                <a:extLst>
                  <a:ext uri="{FF2B5EF4-FFF2-40B4-BE49-F238E27FC236}">
                    <a16:creationId xmlns:a16="http://schemas.microsoft.com/office/drawing/2014/main" id="{B340733F-F2E1-4EA9-A064-BBCB5F8DCFD6}"/>
                  </a:ext>
                </a:extLst>
              </p:cNvPr>
              <p:cNvCxnSpPr>
                <a:cxnSpLocks/>
              </p:cNvCxnSpPr>
              <p:nvPr/>
            </p:nvCxnSpPr>
            <p:spPr>
              <a:xfrm>
                <a:off x="8135379" y="1251201"/>
                <a:ext cx="0" cy="54274"/>
              </a:xfrm>
              <a:prstGeom prst="line">
                <a:avLst/>
              </a:prstGeom>
              <a:noFill/>
              <a:ln w="25400" cap="flat" cmpd="sng" algn="ctr">
                <a:solidFill>
                  <a:sysClr val="window" lastClr="FFFFFF"/>
                </a:solidFill>
                <a:prstDash val="solid"/>
                <a:miter lim="800000"/>
              </a:ln>
              <a:effectLst/>
            </p:spPr>
          </p:cxnSp>
          <p:cxnSp>
            <p:nvCxnSpPr>
              <p:cNvPr id="107" name="Straight Connector 106">
                <a:extLst>
                  <a:ext uri="{FF2B5EF4-FFF2-40B4-BE49-F238E27FC236}">
                    <a16:creationId xmlns:a16="http://schemas.microsoft.com/office/drawing/2014/main" id="{1271081D-37A5-4E33-A525-96FDEACF80EF}"/>
                  </a:ext>
                </a:extLst>
              </p:cNvPr>
              <p:cNvCxnSpPr>
                <a:cxnSpLocks/>
              </p:cNvCxnSpPr>
              <p:nvPr/>
            </p:nvCxnSpPr>
            <p:spPr>
              <a:xfrm>
                <a:off x="8014015" y="1251204"/>
                <a:ext cx="0" cy="54274"/>
              </a:xfrm>
              <a:prstGeom prst="line">
                <a:avLst/>
              </a:prstGeom>
              <a:noFill/>
              <a:ln w="25400" cap="flat" cmpd="sng" algn="ctr">
                <a:solidFill>
                  <a:sysClr val="window" lastClr="FFFFFF"/>
                </a:solidFill>
                <a:prstDash val="solid"/>
                <a:miter lim="800000"/>
              </a:ln>
              <a:effectLst/>
            </p:spPr>
          </p:cxnSp>
        </p:grpSp>
      </p:grpSp>
      <p:sp>
        <p:nvSpPr>
          <p:cNvPr id="139" name="Rectangle 138">
            <a:extLst>
              <a:ext uri="{FF2B5EF4-FFF2-40B4-BE49-F238E27FC236}">
                <a16:creationId xmlns:a16="http://schemas.microsoft.com/office/drawing/2014/main" id="{7D8671A7-5054-415C-9BF1-B3059A5C3572}"/>
              </a:ext>
            </a:extLst>
          </p:cNvPr>
          <p:cNvSpPr/>
          <p:nvPr/>
        </p:nvSpPr>
        <p:spPr>
          <a:xfrm>
            <a:off x="6954623" y="3975818"/>
            <a:ext cx="982555" cy="584775"/>
          </a:xfrm>
          <a:prstGeom prst="rect">
            <a:avLst/>
          </a:prstGeom>
          <a:solidFill>
            <a:srgbClr val="E2C200"/>
          </a:solidFill>
        </p:spPr>
        <p:txBody>
          <a:bodyPr wrap="square">
            <a:spAutoFit/>
          </a:bodyPr>
          <a:lstStyle/>
          <a:p>
            <a:pPr algn="ctr"/>
            <a:r>
              <a:rPr lang="en-GB" sz="3200" b="1">
                <a:solidFill>
                  <a:prstClr val="black">
                    <a:lumMod val="65000"/>
                    <a:lumOff val="35000"/>
                  </a:prstClr>
                </a:solidFill>
                <a:latin typeface="Consolas" panose="020B0609020204030204" pitchFamily="49" charset="0"/>
              </a:rPr>
              <a:t>DOM</a:t>
            </a:r>
            <a:endParaRPr lang="en-GB" sz="3200">
              <a:solidFill>
                <a:prstClr val="black">
                  <a:lumMod val="65000"/>
                  <a:lumOff val="35000"/>
                </a:prstClr>
              </a:solidFill>
              <a:latin typeface="Calibri" panose="020F0502020204030204"/>
            </a:endParaRPr>
          </a:p>
        </p:txBody>
      </p:sp>
      <p:grpSp>
        <p:nvGrpSpPr>
          <p:cNvPr id="143" name="Group 142">
            <a:extLst>
              <a:ext uri="{FF2B5EF4-FFF2-40B4-BE49-F238E27FC236}">
                <a16:creationId xmlns:a16="http://schemas.microsoft.com/office/drawing/2014/main" id="{6155029D-5657-4128-83F0-C5E432C5F33B}"/>
              </a:ext>
            </a:extLst>
          </p:cNvPr>
          <p:cNvGrpSpPr/>
          <p:nvPr/>
        </p:nvGrpSpPr>
        <p:grpSpPr>
          <a:xfrm>
            <a:off x="4265151" y="3219411"/>
            <a:ext cx="2259720" cy="2123864"/>
            <a:chOff x="2044967" y="2687833"/>
            <a:chExt cx="2259720" cy="2123864"/>
          </a:xfrm>
        </p:grpSpPr>
        <p:grpSp>
          <p:nvGrpSpPr>
            <p:cNvPr id="144" name="Group 143">
              <a:extLst>
                <a:ext uri="{FF2B5EF4-FFF2-40B4-BE49-F238E27FC236}">
                  <a16:creationId xmlns:a16="http://schemas.microsoft.com/office/drawing/2014/main" id="{A60ED1A4-5AD2-4333-A264-E3127E14451E}"/>
                </a:ext>
              </a:extLst>
            </p:cNvPr>
            <p:cNvGrpSpPr/>
            <p:nvPr/>
          </p:nvGrpSpPr>
          <p:grpSpPr>
            <a:xfrm>
              <a:off x="2044967" y="2687833"/>
              <a:ext cx="2259720" cy="2123864"/>
              <a:chOff x="784337" y="2208439"/>
              <a:chExt cx="2259720" cy="2123864"/>
            </a:xfrm>
          </p:grpSpPr>
          <p:sp>
            <p:nvSpPr>
              <p:cNvPr id="148" name="Rectangle: Rounded Corners 147">
                <a:extLst>
                  <a:ext uri="{FF2B5EF4-FFF2-40B4-BE49-F238E27FC236}">
                    <a16:creationId xmlns:a16="http://schemas.microsoft.com/office/drawing/2014/main" id="{7CFB1E0B-96BF-43A6-9CD6-FBA0DA3F5D22}"/>
                  </a:ext>
                </a:extLst>
              </p:cNvPr>
              <p:cNvSpPr/>
              <p:nvPr/>
            </p:nvSpPr>
            <p:spPr>
              <a:xfrm>
                <a:off x="784337" y="2208439"/>
                <a:ext cx="2259720" cy="2123864"/>
              </a:xfrm>
              <a:prstGeom prst="roundRect">
                <a:avLst>
                  <a:gd name="adj" fmla="val 6024"/>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nvGrpSpPr>
              <p:cNvPr id="149" name="Group 148">
                <a:extLst>
                  <a:ext uri="{FF2B5EF4-FFF2-40B4-BE49-F238E27FC236}">
                    <a16:creationId xmlns:a16="http://schemas.microsoft.com/office/drawing/2014/main" id="{E72D2AB3-3AC9-4B69-A390-118C8A25E3C2}"/>
                  </a:ext>
                </a:extLst>
              </p:cNvPr>
              <p:cNvGrpSpPr/>
              <p:nvPr/>
            </p:nvGrpSpPr>
            <p:grpSpPr>
              <a:xfrm>
                <a:off x="1204474" y="2411592"/>
                <a:ext cx="1442545" cy="339191"/>
                <a:chOff x="977953" y="2433131"/>
                <a:chExt cx="6182954" cy="1453829"/>
              </a:xfrm>
              <a:solidFill>
                <a:sysClr val="windowText" lastClr="000000"/>
              </a:solidFill>
              <a:effectLst/>
            </p:grpSpPr>
            <p:sp>
              <p:nvSpPr>
                <p:cNvPr id="150" name="Freeform: Shape 149">
                  <a:extLst>
                    <a:ext uri="{FF2B5EF4-FFF2-40B4-BE49-F238E27FC236}">
                      <a16:creationId xmlns:a16="http://schemas.microsoft.com/office/drawing/2014/main" id="{F751F9F7-A66B-442C-9A26-10070A0CEE41}"/>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1" name="Freeform: Shape 150">
                  <a:extLst>
                    <a:ext uri="{FF2B5EF4-FFF2-40B4-BE49-F238E27FC236}">
                      <a16:creationId xmlns:a16="http://schemas.microsoft.com/office/drawing/2014/main" id="{53A9C143-B67B-48A1-9608-DC13C06B28B8}"/>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2" name="Freeform: Shape 151">
                  <a:extLst>
                    <a:ext uri="{FF2B5EF4-FFF2-40B4-BE49-F238E27FC236}">
                      <a16:creationId xmlns:a16="http://schemas.microsoft.com/office/drawing/2014/main" id="{437C1851-DAC9-4ACF-8F10-211CBA44A81F}"/>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3" name="Freeform: Shape 152">
                  <a:extLst>
                    <a:ext uri="{FF2B5EF4-FFF2-40B4-BE49-F238E27FC236}">
                      <a16:creationId xmlns:a16="http://schemas.microsoft.com/office/drawing/2014/main" id="{CF5E0669-6F2A-4B31-8752-F7AD7565EC6B}"/>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4" name="Freeform: Shape 153">
                  <a:extLst>
                    <a:ext uri="{FF2B5EF4-FFF2-40B4-BE49-F238E27FC236}">
                      <a16:creationId xmlns:a16="http://schemas.microsoft.com/office/drawing/2014/main" id="{111080DF-3CB2-4B1A-8371-ECF5E38525FF}"/>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5" name="Freeform: Shape 154">
                  <a:extLst>
                    <a:ext uri="{FF2B5EF4-FFF2-40B4-BE49-F238E27FC236}">
                      <a16:creationId xmlns:a16="http://schemas.microsoft.com/office/drawing/2014/main" id="{1EB2BE24-21FE-4867-B37F-3C813A89044C}"/>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grpSp>
        <p:sp>
          <p:nvSpPr>
            <p:cNvPr id="145" name="Rectangle 144">
              <a:extLst>
                <a:ext uri="{FF2B5EF4-FFF2-40B4-BE49-F238E27FC236}">
                  <a16:creationId xmlns:a16="http://schemas.microsoft.com/office/drawing/2014/main" id="{34E1BFBD-7343-4D59-8D5C-0240909EB2F9}"/>
                </a:ext>
              </a:extLst>
            </p:cNvPr>
            <p:cNvSpPr/>
            <p:nvPr/>
          </p:nvSpPr>
          <p:spPr>
            <a:xfrm>
              <a:off x="2150732" y="3363773"/>
              <a:ext cx="2048189" cy="41672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Razor Components</a:t>
              </a:r>
            </a:p>
          </p:txBody>
        </p:sp>
        <p:sp>
          <p:nvSpPr>
            <p:cNvPr id="146" name="Rectangle 145">
              <a:extLst>
                <a:ext uri="{FF2B5EF4-FFF2-40B4-BE49-F238E27FC236}">
                  <a16:creationId xmlns:a16="http://schemas.microsoft.com/office/drawing/2014/main" id="{143A96EB-5C7F-4BB0-B0C7-D14DFB24C150}"/>
                </a:ext>
              </a:extLst>
            </p:cNvPr>
            <p:cNvSpPr/>
            <p:nvPr/>
          </p:nvSpPr>
          <p:spPr>
            <a:xfrm>
              <a:off x="2150732" y="3810237"/>
              <a:ext cx="2048189" cy="29087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ea typeface="+mn-ea"/>
                  <a:cs typeface="+mn-cs"/>
                </a:rPr>
                <a:t>.NET</a:t>
              </a:r>
            </a:p>
          </p:txBody>
        </p:sp>
        <p:sp>
          <p:nvSpPr>
            <p:cNvPr id="147" name="Rectangle 146">
              <a:extLst>
                <a:ext uri="{FF2B5EF4-FFF2-40B4-BE49-F238E27FC236}">
                  <a16:creationId xmlns:a16="http://schemas.microsoft.com/office/drawing/2014/main" id="{75C82FEC-E86F-4056-8080-6650091DED16}"/>
                </a:ext>
              </a:extLst>
            </p:cNvPr>
            <p:cNvSpPr/>
            <p:nvPr/>
          </p:nvSpPr>
          <p:spPr>
            <a:xfrm>
              <a:off x="2150732" y="4135212"/>
              <a:ext cx="2048189" cy="403557"/>
            </a:xfrm>
            <a:prstGeom prst="rect">
              <a:avLst/>
            </a:prstGeom>
            <a:solidFill>
              <a:srgbClr val="654FF0"/>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WebAssembly</a:t>
              </a:r>
            </a:p>
          </p:txBody>
        </p:sp>
      </p:grpSp>
      <p:pic>
        <p:nvPicPr>
          <p:cNvPr id="156" name="Graphic 155" descr="Line Arrow: Clockwise curve">
            <a:extLst>
              <a:ext uri="{FF2B5EF4-FFF2-40B4-BE49-F238E27FC236}">
                <a16:creationId xmlns:a16="http://schemas.microsoft.com/office/drawing/2014/main" id="{E9996831-7DE3-4B97-A91C-742F0CC18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7617782" flipH="1" flipV="1">
            <a:off x="6603244" y="3862484"/>
            <a:ext cx="351788" cy="575702"/>
          </a:xfrm>
          <a:prstGeom prst="rect">
            <a:avLst/>
          </a:prstGeom>
        </p:spPr>
      </p:pic>
      <p:pic>
        <p:nvPicPr>
          <p:cNvPr id="157" name="Graphic 156" descr="Line Arrow: Clockwise curve">
            <a:extLst>
              <a:ext uri="{FF2B5EF4-FFF2-40B4-BE49-F238E27FC236}">
                <a16:creationId xmlns:a16="http://schemas.microsoft.com/office/drawing/2014/main" id="{5404D8FB-52D3-416B-A5A5-932D30D0C2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6753512" flipH="1" flipV="1">
            <a:off x="6531689" y="4123871"/>
            <a:ext cx="351788" cy="575702"/>
          </a:xfrm>
          <a:prstGeom prst="rect">
            <a:avLst/>
          </a:prstGeom>
        </p:spPr>
      </p:pic>
      <p:sp>
        <p:nvSpPr>
          <p:cNvPr id="158" name="TextBox 157">
            <a:extLst>
              <a:ext uri="{FF2B5EF4-FFF2-40B4-BE49-F238E27FC236}">
                <a16:creationId xmlns:a16="http://schemas.microsoft.com/office/drawing/2014/main" id="{A43B9FAB-7DE7-4D66-A74B-5740627F8AD6}"/>
              </a:ext>
            </a:extLst>
          </p:cNvPr>
          <p:cNvSpPr txBox="1"/>
          <p:nvPr/>
        </p:nvSpPr>
        <p:spPr>
          <a:xfrm>
            <a:off x="4173497" y="1189038"/>
            <a:ext cx="3916585" cy="738664"/>
          </a:xfrm>
          <a:prstGeom prst="rect">
            <a:avLst/>
          </a:prstGeom>
          <a:noFill/>
        </p:spPr>
        <p:txBody>
          <a:bodyPr wrap="none" lIns="182880" tIns="146304" rIns="182880" bIns="146304" rtlCol="0">
            <a:spAutoFit/>
          </a:bodyPr>
          <a:lstStyle/>
          <a:p>
            <a:pPr>
              <a:lnSpc>
                <a:spcPct val="90000"/>
              </a:lnSpc>
              <a:spcAft>
                <a:spcPts val="600"/>
              </a:spcAft>
            </a:pPr>
            <a:r>
              <a:rPr lang="en-US" sz="3200" spc="-100" dirty="0">
                <a:ln w="3175">
                  <a:noFill/>
                </a:ln>
                <a:solidFill>
                  <a:schemeClr val="bg1"/>
                </a:solidFill>
                <a:cs typeface="Segoe UI" pitchFamily="34" charset="0"/>
              </a:rPr>
              <a:t>Blazor WebAssembly</a:t>
            </a:r>
          </a:p>
        </p:txBody>
      </p:sp>
      <p:sp>
        <p:nvSpPr>
          <p:cNvPr id="159" name="TextBox 158">
            <a:extLst>
              <a:ext uri="{FF2B5EF4-FFF2-40B4-BE49-F238E27FC236}">
                <a16:creationId xmlns:a16="http://schemas.microsoft.com/office/drawing/2014/main" id="{5AAD335A-9E6E-41B9-9F64-8B1D06BC422F}"/>
              </a:ext>
            </a:extLst>
          </p:cNvPr>
          <p:cNvSpPr txBox="1"/>
          <p:nvPr/>
        </p:nvSpPr>
        <p:spPr>
          <a:xfrm>
            <a:off x="5443394" y="5807619"/>
            <a:ext cx="1205779" cy="430887"/>
          </a:xfrm>
          <a:prstGeom prst="rect">
            <a:avLst/>
          </a:prstGeom>
          <a:noFill/>
        </p:spPr>
        <p:txBody>
          <a:bodyPr wrap="none" lIns="0" tIns="0" rIns="0" bIns="0" rtlCol="0">
            <a:spAutoFit/>
          </a:bodyPr>
          <a:lstStyle/>
          <a:p>
            <a:pPr algn="l"/>
            <a:r>
              <a:rPr lang="en-US" sz="2800" i="1">
                <a:solidFill>
                  <a:schemeClr val="bg1"/>
                </a:solidFill>
              </a:rPr>
              <a:t>Preview</a:t>
            </a:r>
          </a:p>
        </p:txBody>
      </p:sp>
    </p:spTree>
    <p:extLst>
      <p:ext uri="{BB962C8B-B14F-4D97-AF65-F5344CB8AC3E}">
        <p14:creationId xmlns:p14="http://schemas.microsoft.com/office/powerpoint/2010/main" val="40257804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63B8-0F9D-42B6-B15B-E1A3C4258EBD}"/>
              </a:ext>
            </a:extLst>
          </p:cNvPr>
          <p:cNvSpPr>
            <a:spLocks noGrp="1"/>
          </p:cNvSpPr>
          <p:nvPr>
            <p:ph type="title" idx="4294967295"/>
          </p:nvPr>
        </p:nvSpPr>
        <p:spPr>
          <a:xfrm>
            <a:off x="536575" y="288925"/>
            <a:ext cx="11655425" cy="900113"/>
          </a:xfrm>
        </p:spPr>
        <p:txBody>
          <a:bodyPr/>
          <a:lstStyle/>
          <a:p>
            <a:r>
              <a:rPr lang="zh-CN" altLang="en-US" dirty="0">
                <a:solidFill>
                  <a:schemeClr val="bg1"/>
                </a:solidFill>
              </a:rPr>
              <a:t>共享组件模型</a:t>
            </a:r>
            <a:endParaRPr lang="en-US" dirty="0">
              <a:solidFill>
                <a:schemeClr val="bg1"/>
              </a:solidFill>
            </a:endParaRPr>
          </a:p>
        </p:txBody>
      </p:sp>
      <p:pic>
        <p:nvPicPr>
          <p:cNvPr id="108" name="Graphic 107" descr="Server">
            <a:extLst>
              <a:ext uri="{FF2B5EF4-FFF2-40B4-BE49-F238E27FC236}">
                <a16:creationId xmlns:a16="http://schemas.microsoft.com/office/drawing/2014/main" id="{27CAA8E3-C0C5-478D-88F5-227BC997928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8969" y="1981886"/>
            <a:ext cx="3532339" cy="3310456"/>
          </a:xfrm>
          <a:prstGeom prst="rect">
            <a:avLst/>
          </a:prstGeom>
        </p:spPr>
      </p:pic>
      <p:grpSp>
        <p:nvGrpSpPr>
          <p:cNvPr id="3" name="Group 2">
            <a:extLst>
              <a:ext uri="{FF2B5EF4-FFF2-40B4-BE49-F238E27FC236}">
                <a16:creationId xmlns:a16="http://schemas.microsoft.com/office/drawing/2014/main" id="{0425F2E1-69D0-4E59-B900-E630CDEE9FAE}"/>
              </a:ext>
            </a:extLst>
          </p:cNvPr>
          <p:cNvGrpSpPr/>
          <p:nvPr/>
        </p:nvGrpSpPr>
        <p:grpSpPr>
          <a:xfrm>
            <a:off x="442505" y="3055789"/>
            <a:ext cx="3756141" cy="2791184"/>
            <a:chOff x="5624219" y="3540444"/>
            <a:chExt cx="3094572" cy="2059862"/>
          </a:xfrm>
        </p:grpSpPr>
        <p:pic>
          <p:nvPicPr>
            <p:cNvPr id="109" name="Picture 108">
              <a:extLst>
                <a:ext uri="{FF2B5EF4-FFF2-40B4-BE49-F238E27FC236}">
                  <a16:creationId xmlns:a16="http://schemas.microsoft.com/office/drawing/2014/main" id="{208E1CEA-ADD8-406B-9D3D-6D10D9F1EDED}"/>
                </a:ext>
              </a:extLst>
            </p:cNvPr>
            <p:cNvPicPr>
              <a:picLocks noChangeAspect="1"/>
            </p:cNvPicPr>
            <p:nvPr/>
          </p:nvPicPr>
          <p:blipFill>
            <a:blip r:embed="rId5"/>
            <a:stretch>
              <a:fillRect/>
            </a:stretch>
          </p:blipFill>
          <p:spPr>
            <a:xfrm>
              <a:off x="5624219" y="3540444"/>
              <a:ext cx="3094572" cy="2059862"/>
            </a:xfrm>
            <a:prstGeom prst="rect">
              <a:avLst/>
            </a:prstGeom>
            <a:effectLst>
              <a:outerShdw blurRad="50800" dist="38100" dir="5400000" algn="t" rotWithShape="0">
                <a:prstClr val="black">
                  <a:alpha val="27000"/>
                </a:prstClr>
              </a:outerShdw>
            </a:effectLst>
          </p:spPr>
        </p:pic>
        <p:sp>
          <p:nvSpPr>
            <p:cNvPr id="110" name="Freeform: Shape 109">
              <a:extLst>
                <a:ext uri="{FF2B5EF4-FFF2-40B4-BE49-F238E27FC236}">
                  <a16:creationId xmlns:a16="http://schemas.microsoft.com/office/drawing/2014/main" id="{3D50AC14-2B18-4A12-B2F9-CA0DD5D2B729}"/>
                </a:ext>
              </a:extLst>
            </p:cNvPr>
            <p:cNvSpPr/>
            <p:nvPr/>
          </p:nvSpPr>
          <p:spPr>
            <a:xfrm>
              <a:off x="5738938" y="3744180"/>
              <a:ext cx="2842612" cy="1718116"/>
            </a:xfrm>
            <a:custGeom>
              <a:avLst/>
              <a:gdLst>
                <a:gd name="connsiteX0" fmla="*/ 103761 w 3819727"/>
                <a:gd name="connsiteY0" fmla="*/ 2075234 h 2308698"/>
                <a:gd name="connsiteX1" fmla="*/ 103761 w 3819727"/>
                <a:gd name="connsiteY1" fmla="*/ 2075234 h 2308698"/>
                <a:gd name="connsiteX2" fmla="*/ 103761 w 3819727"/>
                <a:gd name="connsiteY2" fmla="*/ 2010383 h 2308698"/>
                <a:gd name="connsiteX3" fmla="*/ 0 w 3819727"/>
                <a:gd name="connsiteY3" fmla="*/ 1504545 h 2308698"/>
                <a:gd name="connsiteX4" fmla="*/ 194553 w 3819727"/>
                <a:gd name="connsiteY4" fmla="*/ 1089498 h 2308698"/>
                <a:gd name="connsiteX5" fmla="*/ 810638 w 3819727"/>
                <a:gd name="connsiteY5" fmla="*/ 1005191 h 2308698"/>
                <a:gd name="connsiteX6" fmla="*/ 966281 w 3819727"/>
                <a:gd name="connsiteY6" fmla="*/ 603115 h 2308698"/>
                <a:gd name="connsiteX7" fmla="*/ 1420238 w 3819727"/>
                <a:gd name="connsiteY7" fmla="*/ 434502 h 2308698"/>
                <a:gd name="connsiteX8" fmla="*/ 1562910 w 3819727"/>
                <a:gd name="connsiteY8" fmla="*/ 505838 h 2308698"/>
                <a:gd name="connsiteX9" fmla="*/ 2016868 w 3819727"/>
                <a:gd name="connsiteY9" fmla="*/ 0 h 2308698"/>
                <a:gd name="connsiteX10" fmla="*/ 2808051 w 3819727"/>
                <a:gd name="connsiteY10" fmla="*/ 32425 h 2308698"/>
                <a:gd name="connsiteX11" fmla="*/ 3197157 w 3819727"/>
                <a:gd name="connsiteY11" fmla="*/ 499353 h 2308698"/>
                <a:gd name="connsiteX12" fmla="*/ 3281464 w 3819727"/>
                <a:gd name="connsiteY12" fmla="*/ 1024647 h 2308698"/>
                <a:gd name="connsiteX13" fmla="*/ 3709481 w 3819727"/>
                <a:gd name="connsiteY13" fmla="*/ 1238655 h 2308698"/>
                <a:gd name="connsiteX14" fmla="*/ 3819727 w 3819727"/>
                <a:gd name="connsiteY14" fmla="*/ 1614791 h 2308698"/>
                <a:gd name="connsiteX15" fmla="*/ 3631659 w 3819727"/>
                <a:gd name="connsiteY15" fmla="*/ 2068749 h 2308698"/>
                <a:gd name="connsiteX16" fmla="*/ 2866417 w 3819727"/>
                <a:gd name="connsiteY16" fmla="*/ 2308698 h 2308698"/>
                <a:gd name="connsiteX17" fmla="*/ 350195 w 3819727"/>
                <a:gd name="connsiteY17" fmla="*/ 2276272 h 2308698"/>
                <a:gd name="connsiteX18" fmla="*/ 103761 w 3819727"/>
                <a:gd name="connsiteY18" fmla="*/ 2075234 h 230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19727" h="2308698">
                  <a:moveTo>
                    <a:pt x="103761" y="2075234"/>
                  </a:moveTo>
                  <a:lnTo>
                    <a:pt x="103761" y="2075234"/>
                  </a:lnTo>
                  <a:lnTo>
                    <a:pt x="103761" y="2010383"/>
                  </a:lnTo>
                  <a:lnTo>
                    <a:pt x="0" y="1504545"/>
                  </a:lnTo>
                  <a:lnTo>
                    <a:pt x="194553" y="1089498"/>
                  </a:lnTo>
                  <a:lnTo>
                    <a:pt x="810638" y="1005191"/>
                  </a:lnTo>
                  <a:lnTo>
                    <a:pt x="966281" y="603115"/>
                  </a:lnTo>
                  <a:lnTo>
                    <a:pt x="1420238" y="434502"/>
                  </a:lnTo>
                  <a:lnTo>
                    <a:pt x="1562910" y="505838"/>
                  </a:lnTo>
                  <a:lnTo>
                    <a:pt x="2016868" y="0"/>
                  </a:lnTo>
                  <a:lnTo>
                    <a:pt x="2808051" y="32425"/>
                  </a:lnTo>
                  <a:lnTo>
                    <a:pt x="3197157" y="499353"/>
                  </a:lnTo>
                  <a:lnTo>
                    <a:pt x="3281464" y="1024647"/>
                  </a:lnTo>
                  <a:lnTo>
                    <a:pt x="3709481" y="1238655"/>
                  </a:lnTo>
                  <a:lnTo>
                    <a:pt x="3819727" y="1614791"/>
                  </a:lnTo>
                  <a:lnTo>
                    <a:pt x="3631659" y="2068749"/>
                  </a:lnTo>
                  <a:lnTo>
                    <a:pt x="2866417" y="2308698"/>
                  </a:lnTo>
                  <a:lnTo>
                    <a:pt x="350195" y="2276272"/>
                  </a:lnTo>
                  <a:lnTo>
                    <a:pt x="103761" y="2075234"/>
                  </a:lnTo>
                  <a:close/>
                </a:path>
              </a:pathLst>
            </a:custGeom>
            <a:solidFill>
              <a:sysClr val="window" lastClr="FFFFFF"/>
            </a:solidFill>
            <a:ln w="12700" cap="flat" cmpd="sng" algn="ctr">
              <a:noFill/>
              <a:prstDash val="solid"/>
              <a:miter lim="800000"/>
            </a:ln>
            <a:effectLst/>
          </p:spPr>
          <p:txBody>
            <a:bodyPr rtlCol="0" anchor="ctr"/>
            <a:lstStyle/>
            <a:p>
              <a:pPr algn="ctr">
                <a:defRPr/>
              </a:pPr>
              <a:endParaRPr lang="en-GB" kern="0" dirty="0">
                <a:solidFill>
                  <a:prstClr val="white"/>
                </a:solidFill>
                <a:latin typeface="Calibri" panose="020F0502020204030204"/>
              </a:endParaRPr>
            </a:p>
          </p:txBody>
        </p:sp>
      </p:grpSp>
      <p:grpSp>
        <p:nvGrpSpPr>
          <p:cNvPr id="111" name="Group 110">
            <a:extLst>
              <a:ext uri="{FF2B5EF4-FFF2-40B4-BE49-F238E27FC236}">
                <a16:creationId xmlns:a16="http://schemas.microsoft.com/office/drawing/2014/main" id="{4C3F4D7F-CA80-4F5B-A986-A150ABC25F8F}"/>
              </a:ext>
            </a:extLst>
          </p:cNvPr>
          <p:cNvGrpSpPr/>
          <p:nvPr/>
        </p:nvGrpSpPr>
        <p:grpSpPr>
          <a:xfrm>
            <a:off x="4884818" y="2325857"/>
            <a:ext cx="1950483" cy="3364279"/>
            <a:chOff x="7698994" y="1757819"/>
            <a:chExt cx="1950483" cy="3364279"/>
          </a:xfrm>
        </p:grpSpPr>
        <p:grpSp>
          <p:nvGrpSpPr>
            <p:cNvPr id="112" name="Group 111">
              <a:extLst>
                <a:ext uri="{FF2B5EF4-FFF2-40B4-BE49-F238E27FC236}">
                  <a16:creationId xmlns:a16="http://schemas.microsoft.com/office/drawing/2014/main" id="{B15AD6AA-8E91-4F25-8EFA-A0622CA043EC}"/>
                </a:ext>
              </a:extLst>
            </p:cNvPr>
            <p:cNvGrpSpPr/>
            <p:nvPr/>
          </p:nvGrpSpPr>
          <p:grpSpPr>
            <a:xfrm>
              <a:off x="7698994" y="1757819"/>
              <a:ext cx="1950483" cy="3364279"/>
              <a:chOff x="6763968" y="1188192"/>
              <a:chExt cx="3257666" cy="4202149"/>
            </a:xfrm>
          </p:grpSpPr>
          <p:sp>
            <p:nvSpPr>
              <p:cNvPr id="114" name="Rectangle 113">
                <a:extLst>
                  <a:ext uri="{FF2B5EF4-FFF2-40B4-BE49-F238E27FC236}">
                    <a16:creationId xmlns:a16="http://schemas.microsoft.com/office/drawing/2014/main" id="{8C831615-EFD2-42EB-BB0B-4B64777CB17C}"/>
                  </a:ext>
                </a:extLst>
              </p:cNvPr>
              <p:cNvSpPr/>
              <p:nvPr/>
            </p:nvSpPr>
            <p:spPr>
              <a:xfrm>
                <a:off x="6763968" y="1195735"/>
                <a:ext cx="3256460" cy="4194606"/>
              </a:xfrm>
              <a:prstGeom prst="rect">
                <a:avLst/>
              </a:prstGeom>
              <a:solidFill>
                <a:sysClr val="window" lastClr="FFFFFF"/>
              </a:solidFill>
              <a:ln w="12700" cap="flat" cmpd="sng" algn="ctr">
                <a:noFill/>
                <a:prstDash val="solid"/>
                <a:miter lim="800000"/>
              </a:ln>
              <a:effectLst>
                <a:outerShdw blurRad="203200" sx="102000" sy="102000" algn="ctr" rotWithShape="0">
                  <a:prstClr val="black">
                    <a:alpha val="40000"/>
                  </a:prstClr>
                </a:outerShdw>
              </a:effectLst>
            </p:spPr>
            <p:txBody>
              <a:bodyPr rtlCol="0" anchor="ctr"/>
              <a:lstStyle/>
              <a:p>
                <a:pPr algn="ctr">
                  <a:defRPr/>
                </a:pPr>
                <a:endParaRPr lang="en-GB" kern="0" dirty="0">
                  <a:solidFill>
                    <a:prstClr val="white"/>
                  </a:solidFill>
                  <a:latin typeface="Calibri" panose="020F0502020204030204"/>
                </a:endParaRPr>
              </a:p>
            </p:txBody>
          </p:sp>
          <p:sp>
            <p:nvSpPr>
              <p:cNvPr id="115" name="Rectangle 114">
                <a:extLst>
                  <a:ext uri="{FF2B5EF4-FFF2-40B4-BE49-F238E27FC236}">
                    <a16:creationId xmlns:a16="http://schemas.microsoft.com/office/drawing/2014/main" id="{B65A9D25-1DE2-4EF7-8A83-70F4183E3DDE}"/>
                  </a:ext>
                </a:extLst>
              </p:cNvPr>
              <p:cNvSpPr/>
              <p:nvPr/>
            </p:nvSpPr>
            <p:spPr>
              <a:xfrm>
                <a:off x="6763968" y="1190113"/>
                <a:ext cx="3256460" cy="1004505"/>
              </a:xfrm>
              <a:prstGeom prst="rect">
                <a:avLst/>
              </a:prstGeom>
              <a:solidFill>
                <a:sysClr val="window" lastClr="FFFFFF">
                  <a:lumMod val="6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6" name="Rectangle 115">
                <a:extLst>
                  <a:ext uri="{FF2B5EF4-FFF2-40B4-BE49-F238E27FC236}">
                    <a16:creationId xmlns:a16="http://schemas.microsoft.com/office/drawing/2014/main" id="{611624F9-005A-4E2E-9D9A-5CF127DD6261}"/>
                  </a:ext>
                </a:extLst>
              </p:cNvPr>
              <p:cNvSpPr/>
              <p:nvPr/>
            </p:nvSpPr>
            <p:spPr>
              <a:xfrm>
                <a:off x="7263315" y="1573392"/>
                <a:ext cx="2297263" cy="418165"/>
              </a:xfrm>
              <a:prstGeom prst="rect">
                <a:avLst/>
              </a:prstGeom>
              <a:solidFill>
                <a:sysClr val="window" lastClr="FFFFFF">
                  <a:lumMod val="95000"/>
                </a:sysClr>
              </a:solidFill>
              <a:ln w="12700" cap="flat" cmpd="sng" algn="ctr">
                <a:noFill/>
                <a:prstDash val="solid"/>
                <a:miter lim="800000"/>
              </a:ln>
              <a:effectLst/>
            </p:spPr>
            <p:txBody>
              <a:bodyPr rtlCol="0" anchor="ctr"/>
              <a:lstStyle/>
              <a:p>
                <a:pPr>
                  <a:defRPr/>
                </a:pPr>
                <a:r>
                  <a:rPr lang="en-GB" sz="2000" b="1" kern="0" dirty="0">
                    <a:solidFill>
                      <a:prstClr val="white">
                        <a:lumMod val="65000"/>
                      </a:prstClr>
                    </a:solidFill>
                    <a:latin typeface="Consolas" panose="020B0609020204030204" pitchFamily="49" charset="0"/>
                  </a:rPr>
                  <a:t>https...</a:t>
                </a:r>
              </a:p>
            </p:txBody>
          </p:sp>
          <p:sp>
            <p:nvSpPr>
              <p:cNvPr id="117" name="Rectangle 116">
                <a:extLst>
                  <a:ext uri="{FF2B5EF4-FFF2-40B4-BE49-F238E27FC236}">
                    <a16:creationId xmlns:a16="http://schemas.microsoft.com/office/drawing/2014/main" id="{756AF8CA-4173-4416-8C82-A4C170672F09}"/>
                  </a:ext>
                </a:extLst>
              </p:cNvPr>
              <p:cNvSpPr/>
              <p:nvPr/>
            </p:nvSpPr>
            <p:spPr>
              <a:xfrm>
                <a:off x="9625114" y="1188192"/>
                <a:ext cx="396520" cy="278268"/>
              </a:xfrm>
              <a:prstGeom prst="rect">
                <a:avLst/>
              </a:prstGeom>
              <a:solidFill>
                <a:srgbClr val="C00000"/>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8" name="Rectangle 117">
                <a:extLst>
                  <a:ext uri="{FF2B5EF4-FFF2-40B4-BE49-F238E27FC236}">
                    <a16:creationId xmlns:a16="http://schemas.microsoft.com/office/drawing/2014/main" id="{A5A609AB-55B3-4BE9-AEED-1C867C4272F4}"/>
                  </a:ext>
                </a:extLst>
              </p:cNvPr>
              <p:cNvSpPr/>
              <p:nvPr/>
            </p:nvSpPr>
            <p:spPr>
              <a:xfrm>
                <a:off x="9164059" y="1188192"/>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19" name="Rectangle 118">
                <a:extLst>
                  <a:ext uri="{FF2B5EF4-FFF2-40B4-BE49-F238E27FC236}">
                    <a16:creationId xmlns:a16="http://schemas.microsoft.com/office/drawing/2014/main" id="{F413A09F-616B-45D8-AC43-F72452AB91C1}"/>
                  </a:ext>
                </a:extLst>
              </p:cNvPr>
              <p:cNvSpPr/>
              <p:nvPr/>
            </p:nvSpPr>
            <p:spPr>
              <a:xfrm>
                <a:off x="8702217" y="1188192"/>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120" name="Isosceles Triangle 119">
                <a:extLst>
                  <a:ext uri="{FF2B5EF4-FFF2-40B4-BE49-F238E27FC236}">
                    <a16:creationId xmlns:a16="http://schemas.microsoft.com/office/drawing/2014/main" id="{C4139E99-0778-4675-8FD9-D423B547A1CD}"/>
                  </a:ext>
                </a:extLst>
              </p:cNvPr>
              <p:cNvSpPr/>
              <p:nvPr/>
            </p:nvSpPr>
            <p:spPr>
              <a:xfrm rot="16200000">
                <a:off x="6876308" y="1698472"/>
                <a:ext cx="255155" cy="159346"/>
              </a:xfrm>
              <a:prstGeom prst="triangle">
                <a:avLst/>
              </a:prstGeom>
              <a:solidFill>
                <a:sysClr val="windowText" lastClr="000000">
                  <a:lumMod val="75000"/>
                  <a:lumOff val="2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cxnSp>
            <p:nvCxnSpPr>
              <p:cNvPr id="121" name="Straight Connector 120">
                <a:extLst>
                  <a:ext uri="{FF2B5EF4-FFF2-40B4-BE49-F238E27FC236}">
                    <a16:creationId xmlns:a16="http://schemas.microsoft.com/office/drawing/2014/main" id="{77D3EB8A-2026-400B-9C42-A6ABBC7AAD2C}"/>
                  </a:ext>
                </a:extLst>
              </p:cNvPr>
              <p:cNvCxnSpPr>
                <a:cxnSpLocks/>
              </p:cNvCxnSpPr>
              <p:nvPr/>
            </p:nvCxnSpPr>
            <p:spPr>
              <a:xfrm>
                <a:off x="9639983" y="1650941"/>
                <a:ext cx="278937"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22" name="Straight Connector 121">
                <a:extLst>
                  <a:ext uri="{FF2B5EF4-FFF2-40B4-BE49-F238E27FC236}">
                    <a16:creationId xmlns:a16="http://schemas.microsoft.com/office/drawing/2014/main" id="{0AB293B2-2792-4A89-9CF3-DFAB84D86B79}"/>
                  </a:ext>
                </a:extLst>
              </p:cNvPr>
              <p:cNvCxnSpPr>
                <a:cxnSpLocks/>
              </p:cNvCxnSpPr>
              <p:nvPr/>
            </p:nvCxnSpPr>
            <p:spPr>
              <a:xfrm>
                <a:off x="9639983" y="1910737"/>
                <a:ext cx="278937"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23" name="Straight Connector 122">
                <a:extLst>
                  <a:ext uri="{FF2B5EF4-FFF2-40B4-BE49-F238E27FC236}">
                    <a16:creationId xmlns:a16="http://schemas.microsoft.com/office/drawing/2014/main" id="{CFB24E4C-E8FB-48FE-97DA-CD91DCAC62CF}"/>
                  </a:ext>
                </a:extLst>
              </p:cNvPr>
              <p:cNvCxnSpPr>
                <a:cxnSpLocks/>
              </p:cNvCxnSpPr>
              <p:nvPr/>
            </p:nvCxnSpPr>
            <p:spPr>
              <a:xfrm>
                <a:off x="9639983" y="1780411"/>
                <a:ext cx="278937" cy="0"/>
              </a:xfrm>
              <a:prstGeom prst="line">
                <a:avLst/>
              </a:prstGeom>
              <a:noFill/>
              <a:ln w="41275" cap="flat" cmpd="sng" algn="ctr">
                <a:solidFill>
                  <a:sysClr val="windowText" lastClr="000000">
                    <a:lumMod val="65000"/>
                    <a:lumOff val="35000"/>
                  </a:sysClr>
                </a:solidFill>
                <a:prstDash val="solid"/>
                <a:miter lim="800000"/>
              </a:ln>
              <a:effectLst/>
            </p:spPr>
          </p:cxnSp>
          <p:grpSp>
            <p:nvGrpSpPr>
              <p:cNvPr id="124" name="Group 123">
                <a:extLst>
                  <a:ext uri="{FF2B5EF4-FFF2-40B4-BE49-F238E27FC236}">
                    <a16:creationId xmlns:a16="http://schemas.microsoft.com/office/drawing/2014/main" id="{5DA20A19-B53A-4F1F-9CE4-653D93B72E81}"/>
                  </a:ext>
                </a:extLst>
              </p:cNvPr>
              <p:cNvGrpSpPr/>
              <p:nvPr/>
            </p:nvGrpSpPr>
            <p:grpSpPr>
              <a:xfrm>
                <a:off x="9745492" y="1259858"/>
                <a:ext cx="166801" cy="125053"/>
                <a:chOff x="6250177" y="1290073"/>
                <a:chExt cx="96832" cy="54279"/>
              </a:xfrm>
            </p:grpSpPr>
            <p:cxnSp>
              <p:nvCxnSpPr>
                <p:cNvPr id="131" name="Straight Connector 130">
                  <a:extLst>
                    <a:ext uri="{FF2B5EF4-FFF2-40B4-BE49-F238E27FC236}">
                      <a16:creationId xmlns:a16="http://schemas.microsoft.com/office/drawing/2014/main" id="{DBF67F3B-995D-4C2F-AFDE-2EFB3558400D}"/>
                    </a:ext>
                  </a:extLst>
                </p:cNvPr>
                <p:cNvCxnSpPr/>
                <p:nvPr/>
              </p:nvCxnSpPr>
              <p:spPr>
                <a:xfrm>
                  <a:off x="6250307" y="1290078"/>
                  <a:ext cx="96702" cy="54274"/>
                </a:xfrm>
                <a:prstGeom prst="line">
                  <a:avLst/>
                </a:prstGeom>
                <a:noFill/>
                <a:ln w="25400" cap="flat" cmpd="sng" algn="ctr">
                  <a:solidFill>
                    <a:sysClr val="window" lastClr="FFFFFF"/>
                  </a:solidFill>
                  <a:prstDash val="solid"/>
                  <a:miter lim="800000"/>
                </a:ln>
                <a:effectLst/>
              </p:spPr>
            </p:cxnSp>
            <p:cxnSp>
              <p:nvCxnSpPr>
                <p:cNvPr id="132" name="Straight Connector 131">
                  <a:extLst>
                    <a:ext uri="{FF2B5EF4-FFF2-40B4-BE49-F238E27FC236}">
                      <a16:creationId xmlns:a16="http://schemas.microsoft.com/office/drawing/2014/main" id="{3B57B947-6743-4FB3-9F13-29C6019A60CB}"/>
                    </a:ext>
                  </a:extLst>
                </p:cNvPr>
                <p:cNvCxnSpPr>
                  <a:cxnSpLocks/>
                </p:cNvCxnSpPr>
                <p:nvPr/>
              </p:nvCxnSpPr>
              <p:spPr>
                <a:xfrm flipH="1">
                  <a:off x="6250177" y="1290073"/>
                  <a:ext cx="96702" cy="54274"/>
                </a:xfrm>
                <a:prstGeom prst="line">
                  <a:avLst/>
                </a:prstGeom>
                <a:noFill/>
                <a:ln w="25400" cap="flat" cmpd="sng" algn="ctr">
                  <a:solidFill>
                    <a:sysClr val="window" lastClr="FFFFFF"/>
                  </a:solidFill>
                  <a:prstDash val="solid"/>
                  <a:miter lim="800000"/>
                </a:ln>
                <a:effectLst/>
              </p:spPr>
            </p:cxnSp>
          </p:grpSp>
          <p:cxnSp>
            <p:nvCxnSpPr>
              <p:cNvPr id="125" name="Straight Connector 124">
                <a:extLst>
                  <a:ext uri="{FF2B5EF4-FFF2-40B4-BE49-F238E27FC236}">
                    <a16:creationId xmlns:a16="http://schemas.microsoft.com/office/drawing/2014/main" id="{33D7AB6A-9D2D-4D83-B4C5-6336980C1ACB}"/>
                  </a:ext>
                </a:extLst>
              </p:cNvPr>
              <p:cNvCxnSpPr>
                <a:cxnSpLocks/>
              </p:cNvCxnSpPr>
              <p:nvPr/>
            </p:nvCxnSpPr>
            <p:spPr>
              <a:xfrm>
                <a:off x="8791682" y="1393459"/>
                <a:ext cx="217560" cy="0"/>
              </a:xfrm>
              <a:prstGeom prst="line">
                <a:avLst/>
              </a:prstGeom>
              <a:noFill/>
              <a:ln w="25400" cap="flat" cmpd="sng" algn="ctr">
                <a:solidFill>
                  <a:sysClr val="window" lastClr="FFFFFF"/>
                </a:solidFill>
                <a:prstDash val="solid"/>
                <a:miter lim="800000"/>
              </a:ln>
              <a:effectLst/>
            </p:spPr>
          </p:cxnSp>
          <p:grpSp>
            <p:nvGrpSpPr>
              <p:cNvPr id="126" name="Group 125">
                <a:extLst>
                  <a:ext uri="{FF2B5EF4-FFF2-40B4-BE49-F238E27FC236}">
                    <a16:creationId xmlns:a16="http://schemas.microsoft.com/office/drawing/2014/main" id="{1B65B358-3458-4118-9BAB-41E51FEAECC0}"/>
                  </a:ext>
                </a:extLst>
              </p:cNvPr>
              <p:cNvGrpSpPr/>
              <p:nvPr/>
            </p:nvGrpSpPr>
            <p:grpSpPr>
              <a:xfrm>
                <a:off x="9260184" y="1260021"/>
                <a:ext cx="198355" cy="120716"/>
                <a:chOff x="5770527" y="1244809"/>
                <a:chExt cx="126354" cy="56133"/>
              </a:xfrm>
            </p:grpSpPr>
            <p:cxnSp>
              <p:nvCxnSpPr>
                <p:cNvPr id="127" name="Straight Connector 126">
                  <a:extLst>
                    <a:ext uri="{FF2B5EF4-FFF2-40B4-BE49-F238E27FC236}">
                      <a16:creationId xmlns:a16="http://schemas.microsoft.com/office/drawing/2014/main" id="{4BA67724-8598-45BE-885E-13640BC4AF79}"/>
                    </a:ext>
                  </a:extLst>
                </p:cNvPr>
                <p:cNvCxnSpPr>
                  <a:cxnSpLocks/>
                </p:cNvCxnSpPr>
                <p:nvPr/>
              </p:nvCxnSpPr>
              <p:spPr>
                <a:xfrm>
                  <a:off x="5770527" y="1300942"/>
                  <a:ext cx="126293" cy="0"/>
                </a:xfrm>
                <a:prstGeom prst="line">
                  <a:avLst/>
                </a:prstGeom>
                <a:noFill/>
                <a:ln w="25400" cap="flat" cmpd="sng" algn="ctr">
                  <a:solidFill>
                    <a:sysClr val="window" lastClr="FFFFFF"/>
                  </a:solidFill>
                  <a:prstDash val="solid"/>
                  <a:miter lim="800000"/>
                </a:ln>
                <a:effectLst/>
              </p:spPr>
            </p:cxnSp>
            <p:cxnSp>
              <p:nvCxnSpPr>
                <p:cNvPr id="128" name="Straight Connector 127">
                  <a:extLst>
                    <a:ext uri="{FF2B5EF4-FFF2-40B4-BE49-F238E27FC236}">
                      <a16:creationId xmlns:a16="http://schemas.microsoft.com/office/drawing/2014/main" id="{F46B67FC-8DEB-4FE7-99ED-B424478F8DD5}"/>
                    </a:ext>
                  </a:extLst>
                </p:cNvPr>
                <p:cNvCxnSpPr>
                  <a:cxnSpLocks/>
                </p:cNvCxnSpPr>
                <p:nvPr/>
              </p:nvCxnSpPr>
              <p:spPr>
                <a:xfrm>
                  <a:off x="5770583" y="1245205"/>
                  <a:ext cx="126298" cy="0"/>
                </a:xfrm>
                <a:prstGeom prst="line">
                  <a:avLst/>
                </a:prstGeom>
                <a:noFill/>
                <a:ln w="25400" cap="flat" cmpd="sng" algn="ctr">
                  <a:solidFill>
                    <a:sysClr val="window" lastClr="FFFFFF"/>
                  </a:solidFill>
                  <a:prstDash val="solid"/>
                  <a:miter lim="800000"/>
                </a:ln>
                <a:effectLst/>
              </p:spPr>
            </p:cxnSp>
            <p:cxnSp>
              <p:nvCxnSpPr>
                <p:cNvPr id="129" name="Straight Connector 128">
                  <a:extLst>
                    <a:ext uri="{FF2B5EF4-FFF2-40B4-BE49-F238E27FC236}">
                      <a16:creationId xmlns:a16="http://schemas.microsoft.com/office/drawing/2014/main" id="{79F52A67-2AB2-490B-842A-432607A5DD49}"/>
                    </a:ext>
                  </a:extLst>
                </p:cNvPr>
                <p:cNvCxnSpPr>
                  <a:cxnSpLocks/>
                </p:cNvCxnSpPr>
                <p:nvPr/>
              </p:nvCxnSpPr>
              <p:spPr>
                <a:xfrm>
                  <a:off x="5894816" y="1244809"/>
                  <a:ext cx="0" cy="54274"/>
                </a:xfrm>
                <a:prstGeom prst="line">
                  <a:avLst/>
                </a:prstGeom>
                <a:noFill/>
                <a:ln w="25400" cap="flat" cmpd="sng" algn="ctr">
                  <a:solidFill>
                    <a:sysClr val="window" lastClr="FFFFFF"/>
                  </a:solidFill>
                  <a:prstDash val="solid"/>
                  <a:miter lim="800000"/>
                </a:ln>
                <a:effectLst/>
              </p:spPr>
            </p:cxnSp>
            <p:cxnSp>
              <p:nvCxnSpPr>
                <p:cNvPr id="130" name="Straight Connector 129">
                  <a:extLst>
                    <a:ext uri="{FF2B5EF4-FFF2-40B4-BE49-F238E27FC236}">
                      <a16:creationId xmlns:a16="http://schemas.microsoft.com/office/drawing/2014/main" id="{DF84FBE0-9452-434E-9306-F1C670744C35}"/>
                    </a:ext>
                  </a:extLst>
                </p:cNvPr>
                <p:cNvCxnSpPr>
                  <a:cxnSpLocks/>
                </p:cNvCxnSpPr>
                <p:nvPr/>
              </p:nvCxnSpPr>
              <p:spPr>
                <a:xfrm>
                  <a:off x="5773407" y="1244817"/>
                  <a:ext cx="0" cy="54274"/>
                </a:xfrm>
                <a:prstGeom prst="line">
                  <a:avLst/>
                </a:prstGeom>
                <a:noFill/>
                <a:ln w="25400" cap="flat" cmpd="sng" algn="ctr">
                  <a:solidFill>
                    <a:sysClr val="window" lastClr="FFFFFF"/>
                  </a:solidFill>
                  <a:prstDash val="solid"/>
                  <a:miter lim="800000"/>
                </a:ln>
                <a:effectLst/>
              </p:spPr>
            </p:cxnSp>
          </p:grpSp>
        </p:grpSp>
        <p:sp>
          <p:nvSpPr>
            <p:cNvPr id="113" name="Rectangle 112">
              <a:extLst>
                <a:ext uri="{FF2B5EF4-FFF2-40B4-BE49-F238E27FC236}">
                  <a16:creationId xmlns:a16="http://schemas.microsoft.com/office/drawing/2014/main" id="{DFC31141-5D79-4E82-84AE-17DB38192352}"/>
                </a:ext>
              </a:extLst>
            </p:cNvPr>
            <p:cNvSpPr/>
            <p:nvPr/>
          </p:nvSpPr>
          <p:spPr>
            <a:xfrm>
              <a:off x="8193032" y="3732363"/>
              <a:ext cx="982555" cy="584775"/>
            </a:xfrm>
            <a:prstGeom prst="rect">
              <a:avLst/>
            </a:prstGeom>
            <a:solidFill>
              <a:srgbClr val="E2C200"/>
            </a:solidFill>
          </p:spPr>
          <p:txBody>
            <a:bodyPr wrap="square">
              <a:spAutoFit/>
            </a:bodyPr>
            <a:lstStyle/>
            <a:p>
              <a:pPr algn="ctr"/>
              <a:r>
                <a:rPr lang="en-GB" sz="3200" b="1" dirty="0">
                  <a:solidFill>
                    <a:prstClr val="black">
                      <a:lumMod val="65000"/>
                      <a:lumOff val="35000"/>
                    </a:prstClr>
                  </a:solidFill>
                  <a:latin typeface="Consolas" panose="020B0609020204030204" pitchFamily="49" charset="0"/>
                </a:rPr>
                <a:t>DOM</a:t>
              </a:r>
              <a:endParaRPr lang="en-GB" sz="3200" dirty="0">
                <a:solidFill>
                  <a:prstClr val="black">
                    <a:lumMod val="65000"/>
                    <a:lumOff val="35000"/>
                  </a:prstClr>
                </a:solidFill>
                <a:latin typeface="Calibri" panose="020F0502020204030204"/>
              </a:endParaRPr>
            </a:p>
          </p:txBody>
        </p:sp>
      </p:grpSp>
      <p:sp>
        <p:nvSpPr>
          <p:cNvPr id="135" name="TextBox 134">
            <a:extLst>
              <a:ext uri="{FF2B5EF4-FFF2-40B4-BE49-F238E27FC236}">
                <a16:creationId xmlns:a16="http://schemas.microsoft.com/office/drawing/2014/main" id="{000C837E-6F01-4B69-A6B9-73E443E982A2}"/>
              </a:ext>
            </a:extLst>
          </p:cNvPr>
          <p:cNvSpPr txBox="1"/>
          <p:nvPr/>
        </p:nvSpPr>
        <p:spPr>
          <a:xfrm>
            <a:off x="1430813" y="3699604"/>
            <a:ext cx="2065822" cy="461665"/>
          </a:xfrm>
          <a:prstGeom prst="rect">
            <a:avLst/>
          </a:prstGeom>
          <a:noFill/>
        </p:spPr>
        <p:txBody>
          <a:bodyPr wrap="none" rtlCol="0">
            <a:spAutoFit/>
          </a:bodyPr>
          <a:lstStyle/>
          <a:p>
            <a:r>
              <a:rPr lang="en-US" sz="2400" b="1" dirty="0">
                <a:solidFill>
                  <a:prstClr val="black"/>
                </a:solidFill>
                <a:latin typeface="+mj-lt"/>
              </a:rPr>
              <a:t>ASP.NET Core</a:t>
            </a:r>
          </a:p>
        </p:txBody>
      </p:sp>
      <p:pic>
        <p:nvPicPr>
          <p:cNvPr id="136" name="Graphic 135" descr="Line Arrow: Clockwise curve">
            <a:extLst>
              <a:ext uri="{FF2B5EF4-FFF2-40B4-BE49-F238E27FC236}">
                <a16:creationId xmlns:a16="http://schemas.microsoft.com/office/drawing/2014/main" id="{AEE7D39D-884C-4DC0-8557-489E4F21460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097434">
            <a:off x="4030608" y="4083105"/>
            <a:ext cx="911865" cy="1492262"/>
          </a:xfrm>
          <a:prstGeom prst="rect">
            <a:avLst/>
          </a:prstGeom>
          <a:effectLst/>
        </p:spPr>
      </p:pic>
      <p:pic>
        <p:nvPicPr>
          <p:cNvPr id="137" name="Graphic 136" descr="Line Arrow: Clockwise curve">
            <a:extLst>
              <a:ext uri="{FF2B5EF4-FFF2-40B4-BE49-F238E27FC236}">
                <a16:creationId xmlns:a16="http://schemas.microsoft.com/office/drawing/2014/main" id="{7893083A-0448-4A22-BFBB-5111F89B011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097434" flipH="1" flipV="1">
            <a:off x="4066833" y="3639851"/>
            <a:ext cx="911864" cy="1492262"/>
          </a:xfrm>
          <a:prstGeom prst="rect">
            <a:avLst/>
          </a:prstGeom>
          <a:effectLst/>
        </p:spPr>
      </p:pic>
      <p:sp>
        <p:nvSpPr>
          <p:cNvPr id="138" name="TextBox 137">
            <a:extLst>
              <a:ext uri="{FF2B5EF4-FFF2-40B4-BE49-F238E27FC236}">
                <a16:creationId xmlns:a16="http://schemas.microsoft.com/office/drawing/2014/main" id="{1224A91F-626B-4095-9AF2-52376EA424E7}"/>
              </a:ext>
            </a:extLst>
          </p:cNvPr>
          <p:cNvSpPr txBox="1"/>
          <p:nvPr/>
        </p:nvSpPr>
        <p:spPr>
          <a:xfrm>
            <a:off x="4081778" y="4408195"/>
            <a:ext cx="881973" cy="369332"/>
          </a:xfrm>
          <a:prstGeom prst="rect">
            <a:avLst/>
          </a:prstGeom>
          <a:noFill/>
        </p:spPr>
        <p:txBody>
          <a:bodyPr wrap="none" rtlCol="0">
            <a:spAutoFit/>
          </a:bodyPr>
          <a:lstStyle/>
          <a:p>
            <a:r>
              <a:rPr lang="en-US" dirty="0">
                <a:solidFill>
                  <a:schemeClr val="bg1"/>
                </a:solidFill>
                <a:latin typeface="Calibri" panose="020F0502020204030204"/>
              </a:rPr>
              <a:t>SignalR</a:t>
            </a:r>
          </a:p>
        </p:txBody>
      </p:sp>
      <p:cxnSp>
        <p:nvCxnSpPr>
          <p:cNvPr id="140" name="Straight Connector 139">
            <a:extLst>
              <a:ext uri="{FF2B5EF4-FFF2-40B4-BE49-F238E27FC236}">
                <a16:creationId xmlns:a16="http://schemas.microsoft.com/office/drawing/2014/main" id="{68C40236-2930-4B45-B64D-4D460FDD06CA}"/>
              </a:ext>
            </a:extLst>
          </p:cNvPr>
          <p:cNvCxnSpPr/>
          <p:nvPr/>
        </p:nvCxnSpPr>
        <p:spPr>
          <a:xfrm>
            <a:off x="7184488" y="1593669"/>
            <a:ext cx="0" cy="4741817"/>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2" name="TextBox 141">
            <a:extLst>
              <a:ext uri="{FF2B5EF4-FFF2-40B4-BE49-F238E27FC236}">
                <a16:creationId xmlns:a16="http://schemas.microsoft.com/office/drawing/2014/main" id="{0D27C2E0-E635-4952-A763-09DF24A02498}"/>
              </a:ext>
            </a:extLst>
          </p:cNvPr>
          <p:cNvSpPr txBox="1"/>
          <p:nvPr/>
        </p:nvSpPr>
        <p:spPr>
          <a:xfrm>
            <a:off x="2362309" y="1308873"/>
            <a:ext cx="2571410" cy="738664"/>
          </a:xfrm>
          <a:prstGeom prst="rect">
            <a:avLst/>
          </a:prstGeom>
          <a:noFill/>
        </p:spPr>
        <p:txBody>
          <a:bodyPr wrap="none" lIns="182880" tIns="146304" rIns="182880" bIns="146304" rtlCol="0">
            <a:spAutoFit/>
          </a:bodyPr>
          <a:lstStyle/>
          <a:p>
            <a:pPr>
              <a:lnSpc>
                <a:spcPct val="90000"/>
              </a:lnSpc>
              <a:spcAft>
                <a:spcPts val="600"/>
              </a:spcAft>
            </a:pPr>
            <a:r>
              <a:rPr lang="en-US" sz="3200" spc="-100" dirty="0" err="1">
                <a:ln w="3175">
                  <a:noFill/>
                </a:ln>
                <a:solidFill>
                  <a:schemeClr val="bg1"/>
                </a:solidFill>
                <a:cs typeface="Segoe UI" pitchFamily="34" charset="0"/>
              </a:rPr>
              <a:t>Blazor</a:t>
            </a:r>
            <a:r>
              <a:rPr lang="en-US" sz="3200" spc="-100" dirty="0">
                <a:ln w="3175">
                  <a:noFill/>
                </a:ln>
                <a:solidFill>
                  <a:schemeClr val="bg1"/>
                </a:solidFill>
                <a:cs typeface="Segoe UI" pitchFamily="34" charset="0"/>
              </a:rPr>
              <a:t> Server</a:t>
            </a:r>
          </a:p>
        </p:txBody>
      </p:sp>
      <p:grpSp>
        <p:nvGrpSpPr>
          <p:cNvPr id="77" name="Group 76">
            <a:extLst>
              <a:ext uri="{FF2B5EF4-FFF2-40B4-BE49-F238E27FC236}">
                <a16:creationId xmlns:a16="http://schemas.microsoft.com/office/drawing/2014/main" id="{E3AB6488-3E31-45AD-A6C5-42A1900F88A0}"/>
              </a:ext>
            </a:extLst>
          </p:cNvPr>
          <p:cNvGrpSpPr/>
          <p:nvPr/>
        </p:nvGrpSpPr>
        <p:grpSpPr>
          <a:xfrm>
            <a:off x="1264120" y="4181646"/>
            <a:ext cx="2259720" cy="1453971"/>
            <a:chOff x="784337" y="2272787"/>
            <a:chExt cx="2259720" cy="1453971"/>
          </a:xfrm>
        </p:grpSpPr>
        <p:sp>
          <p:nvSpPr>
            <p:cNvPr id="81" name="Rectangle: Rounded Corners 80">
              <a:extLst>
                <a:ext uri="{FF2B5EF4-FFF2-40B4-BE49-F238E27FC236}">
                  <a16:creationId xmlns:a16="http://schemas.microsoft.com/office/drawing/2014/main" id="{113629AD-D1DA-449B-90F6-A0800006048E}"/>
                </a:ext>
              </a:extLst>
            </p:cNvPr>
            <p:cNvSpPr/>
            <p:nvPr/>
          </p:nvSpPr>
          <p:spPr>
            <a:xfrm>
              <a:off x="784337" y="2272787"/>
              <a:ext cx="2259720" cy="1453971"/>
            </a:xfrm>
            <a:prstGeom prst="roundRect">
              <a:avLst>
                <a:gd name="adj" fmla="val 6024"/>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nvGrpSpPr>
            <p:cNvPr id="82" name="Group 81">
              <a:extLst>
                <a:ext uri="{FF2B5EF4-FFF2-40B4-BE49-F238E27FC236}">
                  <a16:creationId xmlns:a16="http://schemas.microsoft.com/office/drawing/2014/main" id="{F804680F-4D0C-4D23-865E-BE564387B7E8}"/>
                </a:ext>
              </a:extLst>
            </p:cNvPr>
            <p:cNvGrpSpPr/>
            <p:nvPr/>
          </p:nvGrpSpPr>
          <p:grpSpPr>
            <a:xfrm>
              <a:off x="1204474" y="2411592"/>
              <a:ext cx="1442545" cy="339191"/>
              <a:chOff x="977953" y="2433131"/>
              <a:chExt cx="6182954" cy="1453829"/>
            </a:xfrm>
            <a:solidFill>
              <a:sysClr val="windowText" lastClr="000000"/>
            </a:solidFill>
            <a:effectLst/>
          </p:grpSpPr>
          <p:sp>
            <p:nvSpPr>
              <p:cNvPr id="83" name="Freeform: Shape 82">
                <a:extLst>
                  <a:ext uri="{FF2B5EF4-FFF2-40B4-BE49-F238E27FC236}">
                    <a16:creationId xmlns:a16="http://schemas.microsoft.com/office/drawing/2014/main" id="{A9BEB48C-B304-4BD2-9BDB-CEF0A84E0489}"/>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4" name="Freeform: Shape 83">
                <a:extLst>
                  <a:ext uri="{FF2B5EF4-FFF2-40B4-BE49-F238E27FC236}">
                    <a16:creationId xmlns:a16="http://schemas.microsoft.com/office/drawing/2014/main" id="{07CE2548-04A9-4E6C-8E72-3A2372B267BE}"/>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5" name="Freeform: Shape 84">
                <a:extLst>
                  <a:ext uri="{FF2B5EF4-FFF2-40B4-BE49-F238E27FC236}">
                    <a16:creationId xmlns:a16="http://schemas.microsoft.com/office/drawing/2014/main" id="{ADD490B0-D851-418E-95FA-9EF39F003FF0}"/>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6" name="Freeform: Shape 85">
                <a:extLst>
                  <a:ext uri="{FF2B5EF4-FFF2-40B4-BE49-F238E27FC236}">
                    <a16:creationId xmlns:a16="http://schemas.microsoft.com/office/drawing/2014/main" id="{903AFFA5-7305-49ED-B07E-98294076AF22}"/>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7" name="Freeform: Shape 86">
                <a:extLst>
                  <a:ext uri="{FF2B5EF4-FFF2-40B4-BE49-F238E27FC236}">
                    <a16:creationId xmlns:a16="http://schemas.microsoft.com/office/drawing/2014/main" id="{813A3405-5798-4098-AD36-FCDC89FFAD82}"/>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88" name="Freeform: Shape 87">
                <a:extLst>
                  <a:ext uri="{FF2B5EF4-FFF2-40B4-BE49-F238E27FC236}">
                    <a16:creationId xmlns:a16="http://schemas.microsoft.com/office/drawing/2014/main" id="{A9F2003D-2AB2-431D-AFBB-677FF7297E92}"/>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grpSp>
      <p:sp>
        <p:nvSpPr>
          <p:cNvPr id="4" name="TextBox 3">
            <a:extLst>
              <a:ext uri="{FF2B5EF4-FFF2-40B4-BE49-F238E27FC236}">
                <a16:creationId xmlns:a16="http://schemas.microsoft.com/office/drawing/2014/main" id="{8226A6FC-55E9-4096-A952-0BF6E8F86DFE}"/>
              </a:ext>
            </a:extLst>
          </p:cNvPr>
          <p:cNvSpPr txBox="1"/>
          <p:nvPr/>
        </p:nvSpPr>
        <p:spPr>
          <a:xfrm>
            <a:off x="2325873" y="5909618"/>
            <a:ext cx="2744534" cy="430887"/>
          </a:xfrm>
          <a:prstGeom prst="rect">
            <a:avLst/>
          </a:prstGeom>
          <a:noFill/>
        </p:spPr>
        <p:txBody>
          <a:bodyPr wrap="none" lIns="0" tIns="0" rIns="0" bIns="0" rtlCol="0">
            <a:spAutoFit/>
          </a:bodyPr>
          <a:lstStyle/>
          <a:p>
            <a:pPr algn="l"/>
            <a:r>
              <a:rPr lang="en-US" sz="2800" dirty="0">
                <a:solidFill>
                  <a:schemeClr val="bg1"/>
                </a:solidFill>
              </a:rPr>
              <a:t>.NET Core 3.1 LTS</a:t>
            </a:r>
          </a:p>
        </p:txBody>
      </p:sp>
      <p:grpSp>
        <p:nvGrpSpPr>
          <p:cNvPr id="90" name="Group 89">
            <a:extLst>
              <a:ext uri="{FF2B5EF4-FFF2-40B4-BE49-F238E27FC236}">
                <a16:creationId xmlns:a16="http://schemas.microsoft.com/office/drawing/2014/main" id="{1A715652-C090-4294-B44A-14B5064B82FC}"/>
              </a:ext>
            </a:extLst>
          </p:cNvPr>
          <p:cNvGrpSpPr/>
          <p:nvPr/>
        </p:nvGrpSpPr>
        <p:grpSpPr>
          <a:xfrm>
            <a:off x="7556728" y="2327395"/>
            <a:ext cx="4046299" cy="3358240"/>
            <a:chOff x="6763966" y="1195735"/>
            <a:chExt cx="6758067" cy="4194606"/>
          </a:xfrm>
        </p:grpSpPr>
        <p:sp>
          <p:nvSpPr>
            <p:cNvPr id="91" name="Rectangle 90">
              <a:extLst>
                <a:ext uri="{FF2B5EF4-FFF2-40B4-BE49-F238E27FC236}">
                  <a16:creationId xmlns:a16="http://schemas.microsoft.com/office/drawing/2014/main" id="{220FFFAA-7FAB-4F56-A609-D64DD21124FF}"/>
                </a:ext>
              </a:extLst>
            </p:cNvPr>
            <p:cNvSpPr/>
            <p:nvPr/>
          </p:nvSpPr>
          <p:spPr>
            <a:xfrm>
              <a:off x="6763966" y="1195735"/>
              <a:ext cx="6756255" cy="4194606"/>
            </a:xfrm>
            <a:prstGeom prst="rect">
              <a:avLst/>
            </a:prstGeom>
            <a:solidFill>
              <a:sysClr val="window" lastClr="FFFFFF"/>
            </a:solidFill>
            <a:ln w="12700" cap="flat" cmpd="sng" algn="ctr">
              <a:noFill/>
              <a:prstDash val="solid"/>
              <a:miter lim="800000"/>
            </a:ln>
            <a:effectLst>
              <a:outerShdw blurRad="203200" sx="102000" sy="102000" algn="ctr" rotWithShape="0">
                <a:prstClr val="black">
                  <a:alpha val="40000"/>
                </a:prstClr>
              </a:outerShdw>
            </a:effectLst>
          </p:spPr>
          <p:txBody>
            <a:bodyPr rtlCol="0" anchor="ctr"/>
            <a:lstStyle/>
            <a:p>
              <a:pPr algn="ctr">
                <a:defRPr/>
              </a:pPr>
              <a:endParaRPr lang="en-GB" kern="0" dirty="0">
                <a:solidFill>
                  <a:prstClr val="white"/>
                </a:solidFill>
                <a:latin typeface="Calibri" panose="020F0502020204030204"/>
              </a:endParaRPr>
            </a:p>
          </p:txBody>
        </p:sp>
        <p:sp>
          <p:nvSpPr>
            <p:cNvPr id="92" name="Rectangle 91">
              <a:extLst>
                <a:ext uri="{FF2B5EF4-FFF2-40B4-BE49-F238E27FC236}">
                  <a16:creationId xmlns:a16="http://schemas.microsoft.com/office/drawing/2014/main" id="{56B004D4-ED9E-43D0-A671-3A104F1205F1}"/>
                </a:ext>
              </a:extLst>
            </p:cNvPr>
            <p:cNvSpPr/>
            <p:nvPr/>
          </p:nvSpPr>
          <p:spPr>
            <a:xfrm>
              <a:off x="6763966" y="1195735"/>
              <a:ext cx="6756255" cy="1004505"/>
            </a:xfrm>
            <a:prstGeom prst="rect">
              <a:avLst/>
            </a:prstGeom>
            <a:solidFill>
              <a:sysClr val="window" lastClr="FFFFFF">
                <a:lumMod val="6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3" name="Rectangle 92">
              <a:extLst>
                <a:ext uri="{FF2B5EF4-FFF2-40B4-BE49-F238E27FC236}">
                  <a16:creationId xmlns:a16="http://schemas.microsoft.com/office/drawing/2014/main" id="{3A6EEF41-14A3-4B91-A4BA-315538275AB1}"/>
                </a:ext>
              </a:extLst>
            </p:cNvPr>
            <p:cNvSpPr/>
            <p:nvPr/>
          </p:nvSpPr>
          <p:spPr>
            <a:xfrm>
              <a:off x="7263316" y="1573392"/>
              <a:ext cx="5801903" cy="418165"/>
            </a:xfrm>
            <a:prstGeom prst="rect">
              <a:avLst/>
            </a:prstGeom>
            <a:solidFill>
              <a:sysClr val="window" lastClr="FFFFFF">
                <a:lumMod val="95000"/>
              </a:sysClr>
            </a:solidFill>
            <a:ln w="12700" cap="flat" cmpd="sng" algn="ctr">
              <a:noFill/>
              <a:prstDash val="solid"/>
              <a:miter lim="800000"/>
            </a:ln>
            <a:effectLst/>
          </p:spPr>
          <p:txBody>
            <a:bodyPr rtlCol="0" anchor="ctr"/>
            <a:lstStyle/>
            <a:p>
              <a:pPr>
                <a:defRPr/>
              </a:pPr>
              <a:r>
                <a:rPr lang="en-GB" sz="2000" b="1" kern="0" dirty="0">
                  <a:solidFill>
                    <a:prstClr val="white">
                      <a:lumMod val="65000"/>
                    </a:prstClr>
                  </a:solidFill>
                  <a:latin typeface="Consolas" panose="020B0609020204030204" pitchFamily="49" charset="0"/>
                </a:rPr>
                <a:t>https://...</a:t>
              </a:r>
            </a:p>
          </p:txBody>
        </p:sp>
        <p:sp>
          <p:nvSpPr>
            <p:cNvPr id="94" name="Rectangle 93">
              <a:extLst>
                <a:ext uri="{FF2B5EF4-FFF2-40B4-BE49-F238E27FC236}">
                  <a16:creationId xmlns:a16="http://schemas.microsoft.com/office/drawing/2014/main" id="{9DA81392-0DCB-4922-AA4D-1EDB946197A2}"/>
                </a:ext>
              </a:extLst>
            </p:cNvPr>
            <p:cNvSpPr/>
            <p:nvPr/>
          </p:nvSpPr>
          <p:spPr>
            <a:xfrm>
              <a:off x="13125513" y="1197191"/>
              <a:ext cx="396520" cy="278268"/>
            </a:xfrm>
            <a:prstGeom prst="rect">
              <a:avLst/>
            </a:prstGeom>
            <a:solidFill>
              <a:srgbClr val="C00000"/>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5" name="Rectangle 94">
              <a:extLst>
                <a:ext uri="{FF2B5EF4-FFF2-40B4-BE49-F238E27FC236}">
                  <a16:creationId xmlns:a16="http://schemas.microsoft.com/office/drawing/2014/main" id="{833A5375-1B69-4C73-9128-D1CBFB1FA04A}"/>
                </a:ext>
              </a:extLst>
            </p:cNvPr>
            <p:cNvSpPr/>
            <p:nvPr/>
          </p:nvSpPr>
          <p:spPr>
            <a:xfrm>
              <a:off x="12668701" y="1197191"/>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6" name="Rectangle 95">
              <a:extLst>
                <a:ext uri="{FF2B5EF4-FFF2-40B4-BE49-F238E27FC236}">
                  <a16:creationId xmlns:a16="http://schemas.microsoft.com/office/drawing/2014/main" id="{1A00C11E-221D-47F4-87DF-4203011CBCBC}"/>
                </a:ext>
              </a:extLst>
            </p:cNvPr>
            <p:cNvSpPr/>
            <p:nvPr/>
          </p:nvSpPr>
          <p:spPr>
            <a:xfrm>
              <a:off x="12206858" y="1197191"/>
              <a:ext cx="396520" cy="278268"/>
            </a:xfrm>
            <a:prstGeom prst="rect">
              <a:avLst/>
            </a:prstGeom>
            <a:solidFill>
              <a:sysClr val="windowText" lastClr="000000">
                <a:lumMod val="65000"/>
                <a:lumOff val="3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sp>
          <p:nvSpPr>
            <p:cNvPr id="97" name="Isosceles Triangle 96">
              <a:extLst>
                <a:ext uri="{FF2B5EF4-FFF2-40B4-BE49-F238E27FC236}">
                  <a16:creationId xmlns:a16="http://schemas.microsoft.com/office/drawing/2014/main" id="{DA9C549B-3B23-4AC4-8736-DD3C2D9510FB}"/>
                </a:ext>
              </a:extLst>
            </p:cNvPr>
            <p:cNvSpPr/>
            <p:nvPr/>
          </p:nvSpPr>
          <p:spPr>
            <a:xfrm rot="16200000">
              <a:off x="6876308" y="1698472"/>
              <a:ext cx="255155" cy="159346"/>
            </a:xfrm>
            <a:prstGeom prst="triangle">
              <a:avLst/>
            </a:prstGeom>
            <a:solidFill>
              <a:sysClr val="windowText" lastClr="000000">
                <a:lumMod val="75000"/>
                <a:lumOff val="25000"/>
              </a:sysClr>
            </a:solidFill>
            <a:ln w="12700" cap="flat" cmpd="sng" algn="ctr">
              <a:noFill/>
              <a:prstDash val="solid"/>
              <a:miter lim="800000"/>
            </a:ln>
            <a:effectLst/>
          </p:spPr>
          <p:txBody>
            <a:bodyPr rtlCol="0" anchor="ctr"/>
            <a:lstStyle/>
            <a:p>
              <a:pPr algn="ctr">
                <a:defRPr/>
              </a:pPr>
              <a:endParaRPr lang="en-GB" kern="0">
                <a:solidFill>
                  <a:prstClr val="white"/>
                </a:solidFill>
                <a:latin typeface="Calibri" panose="020F0502020204030204"/>
              </a:endParaRPr>
            </a:p>
          </p:txBody>
        </p:sp>
        <p:cxnSp>
          <p:nvCxnSpPr>
            <p:cNvPr id="98" name="Straight Connector 97">
              <a:extLst>
                <a:ext uri="{FF2B5EF4-FFF2-40B4-BE49-F238E27FC236}">
                  <a16:creationId xmlns:a16="http://schemas.microsoft.com/office/drawing/2014/main" id="{EA4E2853-0C8F-40A5-97EB-4BCE083D2E55}"/>
                </a:ext>
              </a:extLst>
            </p:cNvPr>
            <p:cNvCxnSpPr>
              <a:cxnSpLocks/>
            </p:cNvCxnSpPr>
            <p:nvPr/>
          </p:nvCxnSpPr>
          <p:spPr>
            <a:xfrm>
              <a:off x="13144628" y="1652024"/>
              <a:ext cx="278938"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99" name="Straight Connector 98">
              <a:extLst>
                <a:ext uri="{FF2B5EF4-FFF2-40B4-BE49-F238E27FC236}">
                  <a16:creationId xmlns:a16="http://schemas.microsoft.com/office/drawing/2014/main" id="{ECF47152-A90C-4430-8D2E-C47550DFE227}"/>
                </a:ext>
              </a:extLst>
            </p:cNvPr>
            <p:cNvCxnSpPr>
              <a:cxnSpLocks/>
            </p:cNvCxnSpPr>
            <p:nvPr/>
          </p:nvCxnSpPr>
          <p:spPr>
            <a:xfrm>
              <a:off x="13144628" y="1911820"/>
              <a:ext cx="278938" cy="0"/>
            </a:xfrm>
            <a:prstGeom prst="line">
              <a:avLst/>
            </a:prstGeom>
            <a:noFill/>
            <a:ln w="41275" cap="flat" cmpd="sng" algn="ctr">
              <a:solidFill>
                <a:sysClr val="windowText" lastClr="000000">
                  <a:lumMod val="65000"/>
                  <a:lumOff val="35000"/>
                </a:sysClr>
              </a:solidFill>
              <a:prstDash val="solid"/>
              <a:miter lim="800000"/>
            </a:ln>
            <a:effectLst/>
          </p:spPr>
        </p:cxnSp>
        <p:cxnSp>
          <p:nvCxnSpPr>
            <p:cNvPr id="100" name="Straight Connector 99">
              <a:extLst>
                <a:ext uri="{FF2B5EF4-FFF2-40B4-BE49-F238E27FC236}">
                  <a16:creationId xmlns:a16="http://schemas.microsoft.com/office/drawing/2014/main" id="{A6AA46C0-7576-4717-BA3B-39A0B1BD3CE9}"/>
                </a:ext>
              </a:extLst>
            </p:cNvPr>
            <p:cNvCxnSpPr>
              <a:cxnSpLocks/>
            </p:cNvCxnSpPr>
            <p:nvPr/>
          </p:nvCxnSpPr>
          <p:spPr>
            <a:xfrm>
              <a:off x="13144628" y="1781494"/>
              <a:ext cx="278938" cy="0"/>
            </a:xfrm>
            <a:prstGeom prst="line">
              <a:avLst/>
            </a:prstGeom>
            <a:noFill/>
            <a:ln w="41275" cap="flat" cmpd="sng" algn="ctr">
              <a:solidFill>
                <a:sysClr val="windowText" lastClr="000000">
                  <a:lumMod val="65000"/>
                  <a:lumOff val="35000"/>
                </a:sysClr>
              </a:solidFill>
              <a:prstDash val="solid"/>
              <a:miter lim="800000"/>
            </a:ln>
            <a:effectLst/>
          </p:spPr>
        </p:cxnSp>
        <p:grpSp>
          <p:nvGrpSpPr>
            <p:cNvPr id="101" name="Group 100">
              <a:extLst>
                <a:ext uri="{FF2B5EF4-FFF2-40B4-BE49-F238E27FC236}">
                  <a16:creationId xmlns:a16="http://schemas.microsoft.com/office/drawing/2014/main" id="{A996C414-8875-411C-A5DE-1CF21B100B0E}"/>
                </a:ext>
              </a:extLst>
            </p:cNvPr>
            <p:cNvGrpSpPr/>
            <p:nvPr/>
          </p:nvGrpSpPr>
          <p:grpSpPr>
            <a:xfrm>
              <a:off x="13240124" y="1273807"/>
              <a:ext cx="166689" cy="125046"/>
              <a:chOff x="8278897" y="1296128"/>
              <a:chExt cx="96767" cy="54276"/>
            </a:xfrm>
          </p:grpSpPr>
          <p:cxnSp>
            <p:nvCxnSpPr>
              <p:cNvPr id="133" name="Straight Connector 132">
                <a:extLst>
                  <a:ext uri="{FF2B5EF4-FFF2-40B4-BE49-F238E27FC236}">
                    <a16:creationId xmlns:a16="http://schemas.microsoft.com/office/drawing/2014/main" id="{67EA4409-960C-457D-A724-52C71650855D}"/>
                  </a:ext>
                </a:extLst>
              </p:cNvPr>
              <p:cNvCxnSpPr/>
              <p:nvPr/>
            </p:nvCxnSpPr>
            <p:spPr>
              <a:xfrm>
                <a:off x="8278962" y="1296130"/>
                <a:ext cx="96702" cy="54274"/>
              </a:xfrm>
              <a:prstGeom prst="line">
                <a:avLst/>
              </a:prstGeom>
              <a:noFill/>
              <a:ln w="25400" cap="flat" cmpd="sng" algn="ctr">
                <a:solidFill>
                  <a:sysClr val="window" lastClr="FFFFFF"/>
                </a:solidFill>
                <a:prstDash val="solid"/>
                <a:miter lim="800000"/>
              </a:ln>
              <a:effectLst/>
            </p:spPr>
          </p:cxnSp>
          <p:cxnSp>
            <p:nvCxnSpPr>
              <p:cNvPr id="134" name="Straight Connector 133">
                <a:extLst>
                  <a:ext uri="{FF2B5EF4-FFF2-40B4-BE49-F238E27FC236}">
                    <a16:creationId xmlns:a16="http://schemas.microsoft.com/office/drawing/2014/main" id="{9F81D97F-FDAD-4BC4-B761-79EFB3B98620}"/>
                  </a:ext>
                </a:extLst>
              </p:cNvPr>
              <p:cNvCxnSpPr>
                <a:cxnSpLocks/>
              </p:cNvCxnSpPr>
              <p:nvPr/>
            </p:nvCxnSpPr>
            <p:spPr>
              <a:xfrm flipH="1">
                <a:off x="8278897" y="1296128"/>
                <a:ext cx="96702" cy="54274"/>
              </a:xfrm>
              <a:prstGeom prst="line">
                <a:avLst/>
              </a:prstGeom>
              <a:noFill/>
              <a:ln w="25400" cap="flat" cmpd="sng" algn="ctr">
                <a:solidFill>
                  <a:sysClr val="window" lastClr="FFFFFF"/>
                </a:solidFill>
                <a:prstDash val="solid"/>
                <a:miter lim="800000"/>
              </a:ln>
              <a:effectLst/>
            </p:spPr>
          </p:cxnSp>
        </p:grpSp>
        <p:cxnSp>
          <p:nvCxnSpPr>
            <p:cNvPr id="102" name="Straight Connector 101">
              <a:extLst>
                <a:ext uri="{FF2B5EF4-FFF2-40B4-BE49-F238E27FC236}">
                  <a16:creationId xmlns:a16="http://schemas.microsoft.com/office/drawing/2014/main" id="{C4E6CCD5-1CCE-49D0-982B-8167079955F2}"/>
                </a:ext>
              </a:extLst>
            </p:cNvPr>
            <p:cNvCxnSpPr>
              <a:cxnSpLocks/>
            </p:cNvCxnSpPr>
            <p:nvPr/>
          </p:nvCxnSpPr>
          <p:spPr>
            <a:xfrm>
              <a:off x="12296323" y="1394542"/>
              <a:ext cx="217560" cy="0"/>
            </a:xfrm>
            <a:prstGeom prst="line">
              <a:avLst/>
            </a:prstGeom>
            <a:noFill/>
            <a:ln w="25400" cap="flat" cmpd="sng" algn="ctr">
              <a:solidFill>
                <a:sysClr val="window" lastClr="FFFFFF"/>
              </a:solidFill>
              <a:prstDash val="solid"/>
              <a:miter lim="800000"/>
            </a:ln>
            <a:effectLst/>
          </p:spPr>
        </p:cxnSp>
        <p:grpSp>
          <p:nvGrpSpPr>
            <p:cNvPr id="103" name="Group 102">
              <a:extLst>
                <a:ext uri="{FF2B5EF4-FFF2-40B4-BE49-F238E27FC236}">
                  <a16:creationId xmlns:a16="http://schemas.microsoft.com/office/drawing/2014/main" id="{7E672847-5AB4-458B-B9AF-5062B966385C}"/>
                </a:ext>
              </a:extLst>
            </p:cNvPr>
            <p:cNvGrpSpPr/>
            <p:nvPr/>
          </p:nvGrpSpPr>
          <p:grpSpPr>
            <a:xfrm>
              <a:off x="12777510" y="1273797"/>
              <a:ext cx="198380" cy="120741"/>
              <a:chOff x="8011102" y="1251201"/>
              <a:chExt cx="126370" cy="56144"/>
            </a:xfrm>
          </p:grpSpPr>
          <p:cxnSp>
            <p:nvCxnSpPr>
              <p:cNvPr id="104" name="Straight Connector 103">
                <a:extLst>
                  <a:ext uri="{FF2B5EF4-FFF2-40B4-BE49-F238E27FC236}">
                    <a16:creationId xmlns:a16="http://schemas.microsoft.com/office/drawing/2014/main" id="{1C95E573-536A-4BDF-862F-5015DAB97255}"/>
                  </a:ext>
                </a:extLst>
              </p:cNvPr>
              <p:cNvCxnSpPr>
                <a:cxnSpLocks/>
              </p:cNvCxnSpPr>
              <p:nvPr/>
            </p:nvCxnSpPr>
            <p:spPr>
              <a:xfrm>
                <a:off x="8011102" y="1307345"/>
                <a:ext cx="126292" cy="0"/>
              </a:xfrm>
              <a:prstGeom prst="line">
                <a:avLst/>
              </a:prstGeom>
              <a:noFill/>
              <a:ln w="25400" cap="flat" cmpd="sng" algn="ctr">
                <a:solidFill>
                  <a:sysClr val="window" lastClr="FFFFFF"/>
                </a:solidFill>
                <a:prstDash val="solid"/>
                <a:miter lim="800000"/>
              </a:ln>
              <a:effectLst/>
            </p:spPr>
          </p:cxnSp>
          <p:cxnSp>
            <p:nvCxnSpPr>
              <p:cNvPr id="105" name="Straight Connector 104">
                <a:extLst>
                  <a:ext uri="{FF2B5EF4-FFF2-40B4-BE49-F238E27FC236}">
                    <a16:creationId xmlns:a16="http://schemas.microsoft.com/office/drawing/2014/main" id="{167F4635-79CA-4AE6-9693-C0C2382270A2}"/>
                  </a:ext>
                </a:extLst>
              </p:cNvPr>
              <p:cNvCxnSpPr>
                <a:cxnSpLocks/>
              </p:cNvCxnSpPr>
              <p:nvPr/>
            </p:nvCxnSpPr>
            <p:spPr>
              <a:xfrm>
                <a:off x="8011174" y="1253071"/>
                <a:ext cx="126298" cy="0"/>
              </a:xfrm>
              <a:prstGeom prst="line">
                <a:avLst/>
              </a:prstGeom>
              <a:noFill/>
              <a:ln w="25400" cap="flat" cmpd="sng" algn="ctr">
                <a:solidFill>
                  <a:sysClr val="window" lastClr="FFFFFF"/>
                </a:solidFill>
                <a:prstDash val="solid"/>
                <a:miter lim="800000"/>
              </a:ln>
              <a:effectLst/>
            </p:spPr>
          </p:cxnSp>
          <p:cxnSp>
            <p:nvCxnSpPr>
              <p:cNvPr id="106" name="Straight Connector 105">
                <a:extLst>
                  <a:ext uri="{FF2B5EF4-FFF2-40B4-BE49-F238E27FC236}">
                    <a16:creationId xmlns:a16="http://schemas.microsoft.com/office/drawing/2014/main" id="{B340733F-F2E1-4EA9-A064-BBCB5F8DCFD6}"/>
                  </a:ext>
                </a:extLst>
              </p:cNvPr>
              <p:cNvCxnSpPr>
                <a:cxnSpLocks/>
              </p:cNvCxnSpPr>
              <p:nvPr/>
            </p:nvCxnSpPr>
            <p:spPr>
              <a:xfrm>
                <a:off x="8135379" y="1251201"/>
                <a:ext cx="0" cy="54274"/>
              </a:xfrm>
              <a:prstGeom prst="line">
                <a:avLst/>
              </a:prstGeom>
              <a:noFill/>
              <a:ln w="25400" cap="flat" cmpd="sng" algn="ctr">
                <a:solidFill>
                  <a:sysClr val="window" lastClr="FFFFFF"/>
                </a:solidFill>
                <a:prstDash val="solid"/>
                <a:miter lim="800000"/>
              </a:ln>
              <a:effectLst/>
            </p:spPr>
          </p:cxnSp>
          <p:cxnSp>
            <p:nvCxnSpPr>
              <p:cNvPr id="107" name="Straight Connector 106">
                <a:extLst>
                  <a:ext uri="{FF2B5EF4-FFF2-40B4-BE49-F238E27FC236}">
                    <a16:creationId xmlns:a16="http://schemas.microsoft.com/office/drawing/2014/main" id="{1271081D-37A5-4E33-A525-96FDEACF80EF}"/>
                  </a:ext>
                </a:extLst>
              </p:cNvPr>
              <p:cNvCxnSpPr>
                <a:cxnSpLocks/>
              </p:cNvCxnSpPr>
              <p:nvPr/>
            </p:nvCxnSpPr>
            <p:spPr>
              <a:xfrm>
                <a:off x="8014015" y="1251204"/>
                <a:ext cx="0" cy="54274"/>
              </a:xfrm>
              <a:prstGeom prst="line">
                <a:avLst/>
              </a:prstGeom>
              <a:noFill/>
              <a:ln w="25400" cap="flat" cmpd="sng" algn="ctr">
                <a:solidFill>
                  <a:sysClr val="window" lastClr="FFFFFF"/>
                </a:solidFill>
                <a:prstDash val="solid"/>
                <a:miter lim="800000"/>
              </a:ln>
              <a:effectLst/>
            </p:spPr>
          </p:cxnSp>
        </p:grpSp>
      </p:grpSp>
      <p:sp>
        <p:nvSpPr>
          <p:cNvPr id="139" name="Rectangle 138">
            <a:extLst>
              <a:ext uri="{FF2B5EF4-FFF2-40B4-BE49-F238E27FC236}">
                <a16:creationId xmlns:a16="http://schemas.microsoft.com/office/drawing/2014/main" id="{7D8671A7-5054-415C-9BF1-B3059A5C3572}"/>
              </a:ext>
            </a:extLst>
          </p:cNvPr>
          <p:cNvSpPr/>
          <p:nvPr/>
        </p:nvSpPr>
        <p:spPr>
          <a:xfrm>
            <a:off x="10438501" y="4077817"/>
            <a:ext cx="982555" cy="584775"/>
          </a:xfrm>
          <a:prstGeom prst="rect">
            <a:avLst/>
          </a:prstGeom>
          <a:solidFill>
            <a:srgbClr val="E2C200"/>
          </a:solidFill>
        </p:spPr>
        <p:txBody>
          <a:bodyPr wrap="square">
            <a:spAutoFit/>
          </a:bodyPr>
          <a:lstStyle/>
          <a:p>
            <a:pPr algn="ctr"/>
            <a:r>
              <a:rPr lang="en-GB" sz="3200" b="1" dirty="0">
                <a:solidFill>
                  <a:prstClr val="black">
                    <a:lumMod val="65000"/>
                    <a:lumOff val="35000"/>
                  </a:prstClr>
                </a:solidFill>
                <a:latin typeface="Consolas" panose="020B0609020204030204" pitchFamily="49" charset="0"/>
              </a:rPr>
              <a:t>DOM</a:t>
            </a:r>
            <a:endParaRPr lang="en-GB" sz="3200" dirty="0">
              <a:solidFill>
                <a:prstClr val="black">
                  <a:lumMod val="65000"/>
                  <a:lumOff val="35000"/>
                </a:prstClr>
              </a:solidFill>
              <a:latin typeface="Calibri" panose="020F0502020204030204"/>
            </a:endParaRPr>
          </a:p>
        </p:txBody>
      </p:sp>
      <p:grpSp>
        <p:nvGrpSpPr>
          <p:cNvPr id="144" name="Group 143">
            <a:extLst>
              <a:ext uri="{FF2B5EF4-FFF2-40B4-BE49-F238E27FC236}">
                <a16:creationId xmlns:a16="http://schemas.microsoft.com/office/drawing/2014/main" id="{A60ED1A4-5AD2-4333-A264-E3127E14451E}"/>
              </a:ext>
            </a:extLst>
          </p:cNvPr>
          <p:cNvGrpSpPr/>
          <p:nvPr/>
        </p:nvGrpSpPr>
        <p:grpSpPr>
          <a:xfrm>
            <a:off x="7749029" y="3321410"/>
            <a:ext cx="2259720" cy="2123864"/>
            <a:chOff x="784337" y="2208439"/>
            <a:chExt cx="2259720" cy="2123864"/>
          </a:xfrm>
        </p:grpSpPr>
        <p:sp>
          <p:nvSpPr>
            <p:cNvPr id="148" name="Rectangle: Rounded Corners 147">
              <a:extLst>
                <a:ext uri="{FF2B5EF4-FFF2-40B4-BE49-F238E27FC236}">
                  <a16:creationId xmlns:a16="http://schemas.microsoft.com/office/drawing/2014/main" id="{7CFB1E0B-96BF-43A6-9CD6-FBA0DA3F5D22}"/>
                </a:ext>
              </a:extLst>
            </p:cNvPr>
            <p:cNvSpPr/>
            <p:nvPr/>
          </p:nvSpPr>
          <p:spPr>
            <a:xfrm>
              <a:off x="784337" y="2208439"/>
              <a:ext cx="2259720" cy="2123864"/>
            </a:xfrm>
            <a:prstGeom prst="roundRect">
              <a:avLst>
                <a:gd name="adj" fmla="val 6024"/>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nvGrpSpPr>
            <p:cNvPr id="149" name="Group 148">
              <a:extLst>
                <a:ext uri="{FF2B5EF4-FFF2-40B4-BE49-F238E27FC236}">
                  <a16:creationId xmlns:a16="http://schemas.microsoft.com/office/drawing/2014/main" id="{E72D2AB3-3AC9-4B69-A390-118C8A25E3C2}"/>
                </a:ext>
              </a:extLst>
            </p:cNvPr>
            <p:cNvGrpSpPr/>
            <p:nvPr/>
          </p:nvGrpSpPr>
          <p:grpSpPr>
            <a:xfrm>
              <a:off x="1204474" y="2411592"/>
              <a:ext cx="1442545" cy="339191"/>
              <a:chOff x="977953" y="2433131"/>
              <a:chExt cx="6182954" cy="1453829"/>
            </a:xfrm>
            <a:solidFill>
              <a:sysClr val="windowText" lastClr="000000"/>
            </a:solidFill>
            <a:effectLst/>
          </p:grpSpPr>
          <p:sp>
            <p:nvSpPr>
              <p:cNvPr id="150" name="Freeform: Shape 149">
                <a:extLst>
                  <a:ext uri="{FF2B5EF4-FFF2-40B4-BE49-F238E27FC236}">
                    <a16:creationId xmlns:a16="http://schemas.microsoft.com/office/drawing/2014/main" id="{F751F9F7-A66B-442C-9A26-10070A0CEE41}"/>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1" name="Freeform: Shape 150">
                <a:extLst>
                  <a:ext uri="{FF2B5EF4-FFF2-40B4-BE49-F238E27FC236}">
                    <a16:creationId xmlns:a16="http://schemas.microsoft.com/office/drawing/2014/main" id="{53A9C143-B67B-48A1-9608-DC13C06B28B8}"/>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2" name="Freeform: Shape 151">
                <a:extLst>
                  <a:ext uri="{FF2B5EF4-FFF2-40B4-BE49-F238E27FC236}">
                    <a16:creationId xmlns:a16="http://schemas.microsoft.com/office/drawing/2014/main" id="{437C1851-DAC9-4ACF-8F10-211CBA44A81F}"/>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3" name="Freeform: Shape 152">
                <a:extLst>
                  <a:ext uri="{FF2B5EF4-FFF2-40B4-BE49-F238E27FC236}">
                    <a16:creationId xmlns:a16="http://schemas.microsoft.com/office/drawing/2014/main" id="{CF5E0669-6F2A-4B31-8752-F7AD7565EC6B}"/>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4" name="Freeform: Shape 153">
                <a:extLst>
                  <a:ext uri="{FF2B5EF4-FFF2-40B4-BE49-F238E27FC236}">
                    <a16:creationId xmlns:a16="http://schemas.microsoft.com/office/drawing/2014/main" id="{111080DF-3CB2-4B1A-8371-ECF5E38525FF}"/>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sp>
            <p:nvSpPr>
              <p:cNvPr id="155" name="Freeform: Shape 154">
                <a:extLst>
                  <a:ext uri="{FF2B5EF4-FFF2-40B4-BE49-F238E27FC236}">
                    <a16:creationId xmlns:a16="http://schemas.microsoft.com/office/drawing/2014/main" id="{1EB2BE24-21FE-4867-B37F-3C813A89044C}"/>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Calibri" panose="020F0502020204030204"/>
                </a:endParaRPr>
              </a:p>
            </p:txBody>
          </p:sp>
        </p:grpSp>
      </p:grpSp>
      <p:sp>
        <p:nvSpPr>
          <p:cNvPr id="147" name="Rectangle 146">
            <a:extLst>
              <a:ext uri="{FF2B5EF4-FFF2-40B4-BE49-F238E27FC236}">
                <a16:creationId xmlns:a16="http://schemas.microsoft.com/office/drawing/2014/main" id="{75C82FEC-E86F-4056-8080-6650091DED16}"/>
              </a:ext>
            </a:extLst>
          </p:cNvPr>
          <p:cNvSpPr/>
          <p:nvPr/>
        </p:nvSpPr>
        <p:spPr>
          <a:xfrm>
            <a:off x="7854794" y="4768789"/>
            <a:ext cx="2048189" cy="403557"/>
          </a:xfrm>
          <a:prstGeom prst="rect">
            <a:avLst/>
          </a:prstGeom>
          <a:solidFill>
            <a:srgbClr val="654FF0"/>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WebAssembly</a:t>
            </a:r>
          </a:p>
        </p:txBody>
      </p:sp>
      <p:pic>
        <p:nvPicPr>
          <p:cNvPr id="156" name="Graphic 155" descr="Line Arrow: Clockwise curve">
            <a:extLst>
              <a:ext uri="{FF2B5EF4-FFF2-40B4-BE49-F238E27FC236}">
                <a16:creationId xmlns:a16="http://schemas.microsoft.com/office/drawing/2014/main" id="{E9996831-7DE3-4B97-A91C-742F0CC18BF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617782" flipH="1" flipV="1">
            <a:off x="10087122" y="3964483"/>
            <a:ext cx="351788" cy="575702"/>
          </a:xfrm>
          <a:prstGeom prst="rect">
            <a:avLst/>
          </a:prstGeom>
        </p:spPr>
      </p:pic>
      <p:pic>
        <p:nvPicPr>
          <p:cNvPr id="157" name="Graphic 156" descr="Line Arrow: Clockwise curve">
            <a:extLst>
              <a:ext uri="{FF2B5EF4-FFF2-40B4-BE49-F238E27FC236}">
                <a16:creationId xmlns:a16="http://schemas.microsoft.com/office/drawing/2014/main" id="{5404D8FB-52D3-416B-A5A5-932D30D0C23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6753512" flipH="1" flipV="1">
            <a:off x="10015567" y="4225870"/>
            <a:ext cx="351788" cy="575702"/>
          </a:xfrm>
          <a:prstGeom prst="rect">
            <a:avLst/>
          </a:prstGeom>
        </p:spPr>
      </p:pic>
      <p:sp>
        <p:nvSpPr>
          <p:cNvPr id="158" name="TextBox 157">
            <a:extLst>
              <a:ext uri="{FF2B5EF4-FFF2-40B4-BE49-F238E27FC236}">
                <a16:creationId xmlns:a16="http://schemas.microsoft.com/office/drawing/2014/main" id="{A43B9FAB-7DE7-4D66-A74B-5740627F8AD6}"/>
              </a:ext>
            </a:extLst>
          </p:cNvPr>
          <p:cNvSpPr txBox="1"/>
          <p:nvPr/>
        </p:nvSpPr>
        <p:spPr>
          <a:xfrm>
            <a:off x="7657375" y="1291037"/>
            <a:ext cx="3916585" cy="738664"/>
          </a:xfrm>
          <a:prstGeom prst="rect">
            <a:avLst/>
          </a:prstGeom>
          <a:noFill/>
        </p:spPr>
        <p:txBody>
          <a:bodyPr wrap="none" lIns="182880" tIns="146304" rIns="182880" bIns="146304" rtlCol="0">
            <a:spAutoFit/>
          </a:bodyPr>
          <a:lstStyle/>
          <a:p>
            <a:pPr>
              <a:lnSpc>
                <a:spcPct val="90000"/>
              </a:lnSpc>
              <a:spcAft>
                <a:spcPts val="600"/>
              </a:spcAft>
            </a:pPr>
            <a:r>
              <a:rPr lang="en-US" sz="3200" spc="-100" dirty="0" err="1">
                <a:ln w="3175">
                  <a:noFill/>
                </a:ln>
                <a:solidFill>
                  <a:schemeClr val="bg1"/>
                </a:solidFill>
                <a:cs typeface="Segoe UI" pitchFamily="34" charset="0"/>
              </a:rPr>
              <a:t>Blazor</a:t>
            </a:r>
            <a:r>
              <a:rPr lang="en-US" sz="3200" spc="-100" dirty="0">
                <a:ln w="3175">
                  <a:noFill/>
                </a:ln>
                <a:solidFill>
                  <a:schemeClr val="bg1"/>
                </a:solidFill>
                <a:cs typeface="Segoe UI" pitchFamily="34" charset="0"/>
              </a:rPr>
              <a:t> </a:t>
            </a:r>
            <a:r>
              <a:rPr lang="en-US" sz="3200" spc="-100" dirty="0" err="1">
                <a:ln w="3175">
                  <a:noFill/>
                </a:ln>
                <a:solidFill>
                  <a:schemeClr val="bg1"/>
                </a:solidFill>
                <a:cs typeface="Segoe UI" pitchFamily="34" charset="0"/>
              </a:rPr>
              <a:t>WebAssembly</a:t>
            </a:r>
            <a:endParaRPr lang="en-US" sz="3200" spc="-100" dirty="0">
              <a:ln w="3175">
                <a:noFill/>
              </a:ln>
              <a:solidFill>
                <a:schemeClr val="bg1"/>
              </a:solidFill>
              <a:cs typeface="Segoe UI" pitchFamily="34" charset="0"/>
            </a:endParaRPr>
          </a:p>
        </p:txBody>
      </p:sp>
      <p:sp>
        <p:nvSpPr>
          <p:cNvPr id="159" name="TextBox 158">
            <a:extLst>
              <a:ext uri="{FF2B5EF4-FFF2-40B4-BE49-F238E27FC236}">
                <a16:creationId xmlns:a16="http://schemas.microsoft.com/office/drawing/2014/main" id="{5AAD335A-9E6E-41B9-9F64-8B1D06BC422F}"/>
              </a:ext>
            </a:extLst>
          </p:cNvPr>
          <p:cNvSpPr txBox="1"/>
          <p:nvPr/>
        </p:nvSpPr>
        <p:spPr>
          <a:xfrm>
            <a:off x="8927272" y="5909618"/>
            <a:ext cx="2707216" cy="861774"/>
          </a:xfrm>
          <a:prstGeom prst="rect">
            <a:avLst/>
          </a:prstGeom>
          <a:noFill/>
        </p:spPr>
        <p:txBody>
          <a:bodyPr wrap="none" lIns="0" tIns="0" rIns="0" bIns="0" rtlCol="0">
            <a:spAutoFit/>
          </a:bodyPr>
          <a:lstStyle/>
          <a:p>
            <a:pPr algn="l"/>
            <a:r>
              <a:rPr lang="en-US" sz="2800" i="1" dirty="0">
                <a:solidFill>
                  <a:schemeClr val="bg1"/>
                </a:solidFill>
              </a:rPr>
              <a:t>.NET Core 3.1 LTS</a:t>
            </a:r>
          </a:p>
          <a:p>
            <a:pPr algn="l"/>
            <a:r>
              <a:rPr lang="en-US" sz="2800" i="1" dirty="0">
                <a:solidFill>
                  <a:schemeClr val="bg1"/>
                </a:solidFill>
              </a:rPr>
              <a:t>.NET</a:t>
            </a:r>
            <a:r>
              <a:rPr lang="zh-CN" altLang="en-US" sz="2800" i="1" dirty="0">
                <a:solidFill>
                  <a:schemeClr val="bg1"/>
                </a:solidFill>
              </a:rPr>
              <a:t> </a:t>
            </a:r>
            <a:r>
              <a:rPr lang="en-US" altLang="zh-CN" sz="2800" i="1" dirty="0">
                <a:solidFill>
                  <a:schemeClr val="bg1"/>
                </a:solidFill>
              </a:rPr>
              <a:t>5</a:t>
            </a:r>
            <a:endParaRPr lang="en-US" sz="2800" i="1" dirty="0">
              <a:solidFill>
                <a:schemeClr val="bg1"/>
              </a:solidFill>
            </a:endParaRPr>
          </a:p>
        </p:txBody>
      </p:sp>
      <p:sp>
        <p:nvSpPr>
          <p:cNvPr id="78" name="Rectangle 77">
            <a:extLst>
              <a:ext uri="{FF2B5EF4-FFF2-40B4-BE49-F238E27FC236}">
                <a16:creationId xmlns:a16="http://schemas.microsoft.com/office/drawing/2014/main" id="{D8670830-3F1E-4FF0-B507-F411DDAAF87E}"/>
              </a:ext>
            </a:extLst>
          </p:cNvPr>
          <p:cNvSpPr/>
          <p:nvPr/>
        </p:nvSpPr>
        <p:spPr>
          <a:xfrm>
            <a:off x="1369885" y="4793238"/>
            <a:ext cx="2048189" cy="41672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Razor Components</a:t>
            </a:r>
          </a:p>
        </p:txBody>
      </p:sp>
      <p:sp>
        <p:nvSpPr>
          <p:cNvPr id="79" name="Rectangle 78">
            <a:extLst>
              <a:ext uri="{FF2B5EF4-FFF2-40B4-BE49-F238E27FC236}">
                <a16:creationId xmlns:a16="http://schemas.microsoft.com/office/drawing/2014/main" id="{A144AF85-86AE-468E-A28E-E5C26E2B3745}"/>
              </a:ext>
            </a:extLst>
          </p:cNvPr>
          <p:cNvSpPr/>
          <p:nvPr/>
        </p:nvSpPr>
        <p:spPr>
          <a:xfrm>
            <a:off x="1369885" y="5239702"/>
            <a:ext cx="2048189" cy="29087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.NET</a:t>
            </a:r>
          </a:p>
        </p:txBody>
      </p:sp>
      <p:sp>
        <p:nvSpPr>
          <p:cNvPr id="145" name="Rectangle 144">
            <a:extLst>
              <a:ext uri="{FF2B5EF4-FFF2-40B4-BE49-F238E27FC236}">
                <a16:creationId xmlns:a16="http://schemas.microsoft.com/office/drawing/2014/main" id="{34E1BFBD-7343-4D59-8D5C-0240909EB2F9}"/>
              </a:ext>
            </a:extLst>
          </p:cNvPr>
          <p:cNvSpPr/>
          <p:nvPr/>
        </p:nvSpPr>
        <p:spPr>
          <a:xfrm>
            <a:off x="7854794" y="3997350"/>
            <a:ext cx="2048189" cy="41672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Razor Components</a:t>
            </a:r>
          </a:p>
        </p:txBody>
      </p:sp>
      <p:sp>
        <p:nvSpPr>
          <p:cNvPr id="146" name="Rectangle 145">
            <a:extLst>
              <a:ext uri="{FF2B5EF4-FFF2-40B4-BE49-F238E27FC236}">
                <a16:creationId xmlns:a16="http://schemas.microsoft.com/office/drawing/2014/main" id="{143A96EB-5C7F-4BB0-B0C7-D14DFB24C150}"/>
              </a:ext>
            </a:extLst>
          </p:cNvPr>
          <p:cNvSpPr/>
          <p:nvPr/>
        </p:nvSpPr>
        <p:spPr>
          <a:xfrm>
            <a:off x="7854794" y="4443814"/>
            <a:ext cx="2048189" cy="290870"/>
          </a:xfrm>
          <a:prstGeom prst="rect">
            <a:avLst/>
          </a:prstGeom>
          <a:solidFill>
            <a:srgbClr val="682A7B"/>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.NET</a:t>
            </a:r>
          </a:p>
        </p:txBody>
      </p:sp>
      <p:sp>
        <p:nvSpPr>
          <p:cNvPr id="9" name="Rectangle 8">
            <a:extLst>
              <a:ext uri="{FF2B5EF4-FFF2-40B4-BE49-F238E27FC236}">
                <a16:creationId xmlns:a16="http://schemas.microsoft.com/office/drawing/2014/main" id="{474BF62D-2DB3-431A-8308-9B981539A852}"/>
              </a:ext>
            </a:extLst>
          </p:cNvPr>
          <p:cNvSpPr/>
          <p:nvPr/>
        </p:nvSpPr>
        <p:spPr bwMode="auto">
          <a:xfrm>
            <a:off x="1369885" y="4768789"/>
            <a:ext cx="2048189" cy="799622"/>
          </a:xfrm>
          <a:prstGeom prst="rect">
            <a:avLst/>
          </a:prstGeom>
          <a:noFill/>
          <a:ln w="1270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Rectangle 173">
            <a:extLst>
              <a:ext uri="{FF2B5EF4-FFF2-40B4-BE49-F238E27FC236}">
                <a16:creationId xmlns:a16="http://schemas.microsoft.com/office/drawing/2014/main" id="{4D342DA7-E9DC-4F29-84C3-F7A25B1B35A1}"/>
              </a:ext>
            </a:extLst>
          </p:cNvPr>
          <p:cNvSpPr/>
          <p:nvPr/>
        </p:nvSpPr>
        <p:spPr bwMode="auto">
          <a:xfrm>
            <a:off x="7850139" y="3970466"/>
            <a:ext cx="2048189" cy="822771"/>
          </a:xfrm>
          <a:prstGeom prst="rect">
            <a:avLst/>
          </a:prstGeom>
          <a:noFill/>
          <a:ln w="1270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600468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4"/>
                                        </p:tgtEl>
                                        <p:attrNameLst>
                                          <p:attrName>style.visibility</p:attrName>
                                        </p:attrNameLst>
                                      </p:cBhvr>
                                      <p:to>
                                        <p:strVal val="visible"/>
                                      </p:to>
                                    </p:set>
                                    <p:animEffect transition="in" filter="fade">
                                      <p:cBhvr>
                                        <p:cTn id="10"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936E0-7065-4CEA-976E-A60B51925E36}"/>
              </a:ext>
            </a:extLst>
          </p:cNvPr>
          <p:cNvSpPr>
            <a:spLocks noGrp="1"/>
          </p:cNvSpPr>
          <p:nvPr>
            <p:ph type="title"/>
          </p:nvPr>
        </p:nvSpPr>
        <p:spPr/>
        <p:txBody>
          <a:bodyPr/>
          <a:lstStyle/>
          <a:p>
            <a:r>
              <a:rPr lang="en-US" dirty="0"/>
              <a:t>WebAssembly.org</a:t>
            </a:r>
          </a:p>
        </p:txBody>
      </p:sp>
      <p:pic>
        <p:nvPicPr>
          <p:cNvPr id="4" name="Content Placeholder 3">
            <a:extLst>
              <a:ext uri="{FF2B5EF4-FFF2-40B4-BE49-F238E27FC236}">
                <a16:creationId xmlns:a16="http://schemas.microsoft.com/office/drawing/2014/main" id="{396BA56F-4E1A-4159-B1CB-608082B4361B}"/>
              </a:ext>
            </a:extLst>
          </p:cNvPr>
          <p:cNvPicPr>
            <a:picLocks noGrp="1" noChangeAspect="1"/>
          </p:cNvPicPr>
          <p:nvPr>
            <p:ph idx="1"/>
          </p:nvPr>
        </p:nvPicPr>
        <p:blipFill>
          <a:blip r:embed="rId3"/>
          <a:stretch>
            <a:fillRect/>
          </a:stretch>
        </p:blipFill>
        <p:spPr>
          <a:xfrm>
            <a:off x="3467100" y="1782127"/>
            <a:ext cx="7732858" cy="4114800"/>
          </a:xfrm>
          <a:prstGeom prst="rect">
            <a:avLst/>
          </a:prstGeom>
        </p:spPr>
      </p:pic>
      <p:sp>
        <p:nvSpPr>
          <p:cNvPr id="5" name="TextBox 4">
            <a:extLst>
              <a:ext uri="{FF2B5EF4-FFF2-40B4-BE49-F238E27FC236}">
                <a16:creationId xmlns:a16="http://schemas.microsoft.com/office/drawing/2014/main" id="{5EBE16A4-DE44-41F1-9FF8-E87E2AEC8A11}"/>
              </a:ext>
            </a:extLst>
          </p:cNvPr>
          <p:cNvSpPr txBox="1"/>
          <p:nvPr/>
        </p:nvSpPr>
        <p:spPr>
          <a:xfrm>
            <a:off x="4099791" y="6280070"/>
            <a:ext cx="5631478" cy="369332"/>
          </a:xfrm>
          <a:prstGeom prst="rect">
            <a:avLst/>
          </a:prstGeom>
          <a:noFill/>
        </p:spPr>
        <p:txBody>
          <a:bodyPr wrap="none" rtlCol="0">
            <a:spAutoFit/>
          </a:bodyPr>
          <a:lstStyle/>
          <a:p>
            <a:r>
              <a:rPr lang="zh-CN" altLang="en-US" dirty="0"/>
              <a:t>文档</a:t>
            </a:r>
            <a:r>
              <a:rPr lang="en-US" dirty="0"/>
              <a:t>: </a:t>
            </a:r>
            <a:r>
              <a:rPr lang="en-US" dirty="0">
                <a:hlinkClick r:id="rId4"/>
              </a:rPr>
              <a:t>https://webassembly.org/docs/high-level-goals/</a:t>
            </a:r>
            <a:endParaRPr lang="en-US" dirty="0"/>
          </a:p>
        </p:txBody>
      </p:sp>
      <p:pic>
        <p:nvPicPr>
          <p:cNvPr id="6" name="Picture 5">
            <a:extLst>
              <a:ext uri="{FF2B5EF4-FFF2-40B4-BE49-F238E27FC236}">
                <a16:creationId xmlns:a16="http://schemas.microsoft.com/office/drawing/2014/main" id="{5817B383-5CFF-40C6-A568-2A8D341D9D1C}"/>
              </a:ext>
            </a:extLst>
          </p:cNvPr>
          <p:cNvPicPr>
            <a:picLocks noChangeAspect="1"/>
          </p:cNvPicPr>
          <p:nvPr/>
        </p:nvPicPr>
        <p:blipFill>
          <a:blip r:embed="rId5"/>
          <a:stretch>
            <a:fillRect/>
          </a:stretch>
        </p:blipFill>
        <p:spPr>
          <a:xfrm>
            <a:off x="1584887" y="2077402"/>
            <a:ext cx="1390650" cy="647700"/>
          </a:xfrm>
          <a:prstGeom prst="rect">
            <a:avLst/>
          </a:prstGeom>
        </p:spPr>
      </p:pic>
      <p:sp>
        <p:nvSpPr>
          <p:cNvPr id="7" name="&quot;Not Allowed&quot; Symbol 6">
            <a:extLst>
              <a:ext uri="{FF2B5EF4-FFF2-40B4-BE49-F238E27FC236}">
                <a16:creationId xmlns:a16="http://schemas.microsoft.com/office/drawing/2014/main" id="{EE26D936-5D06-45A4-A4B5-270140BC055B}"/>
              </a:ext>
            </a:extLst>
          </p:cNvPr>
          <p:cNvSpPr/>
          <p:nvPr/>
        </p:nvSpPr>
        <p:spPr>
          <a:xfrm>
            <a:off x="1606159" y="1638300"/>
            <a:ext cx="1463040" cy="1525905"/>
          </a:xfrm>
          <a:prstGeom prst="noSmoking">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7660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936E0-7065-4CEA-976E-A60B51925E36}"/>
              </a:ext>
            </a:extLst>
          </p:cNvPr>
          <p:cNvSpPr>
            <a:spLocks noGrp="1"/>
          </p:cNvSpPr>
          <p:nvPr>
            <p:ph type="title"/>
          </p:nvPr>
        </p:nvSpPr>
        <p:spPr/>
        <p:txBody>
          <a:bodyPr>
            <a:normAutofit fontScale="90000"/>
          </a:bodyPr>
          <a:lstStyle/>
          <a:p>
            <a:r>
              <a:rPr lang="en-US" dirty="0" err="1"/>
              <a:t>WebAssembly</a:t>
            </a:r>
            <a:r>
              <a:rPr lang="en-US" dirty="0"/>
              <a:t> Working Group</a:t>
            </a:r>
            <a:br>
              <a:rPr lang="en-US" dirty="0"/>
            </a:br>
            <a:r>
              <a:rPr lang="en-US" dirty="0">
                <a:hlinkClick r:id="rId2"/>
              </a:rPr>
              <a:t>https://bit.ly/32yDOCP</a:t>
            </a:r>
            <a:r>
              <a:rPr lang="en-US" dirty="0"/>
              <a:t> </a:t>
            </a:r>
          </a:p>
        </p:txBody>
      </p:sp>
      <p:sp>
        <p:nvSpPr>
          <p:cNvPr id="6" name="Rectangle 5">
            <a:extLst>
              <a:ext uri="{FF2B5EF4-FFF2-40B4-BE49-F238E27FC236}">
                <a16:creationId xmlns:a16="http://schemas.microsoft.com/office/drawing/2014/main" id="{40C68132-1795-460B-A48F-8C1722DABCB7}"/>
              </a:ext>
            </a:extLst>
          </p:cNvPr>
          <p:cNvSpPr/>
          <p:nvPr/>
        </p:nvSpPr>
        <p:spPr>
          <a:xfrm>
            <a:off x="1524002" y="1905000"/>
            <a:ext cx="9143999" cy="411480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pic>
        <p:nvPicPr>
          <p:cNvPr id="1030" name="Picture 6" descr="Image result for apple logo transparent">
            <a:extLst>
              <a:ext uri="{FF2B5EF4-FFF2-40B4-BE49-F238E27FC236}">
                <a16:creationId xmlns:a16="http://schemas.microsoft.com/office/drawing/2014/main" id="{202BAF3B-F3D8-46FD-A398-B718A0083B0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06873" y="2553176"/>
            <a:ext cx="914399" cy="9143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facebook logo">
            <a:extLst>
              <a:ext uri="{FF2B5EF4-FFF2-40B4-BE49-F238E27FC236}">
                <a16:creationId xmlns:a16="http://schemas.microsoft.com/office/drawing/2014/main" id="{B5D582AA-B874-4A75-80A4-F0F406F3B1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2407" y="3962399"/>
            <a:ext cx="995362" cy="99536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google logo">
            <a:extLst>
              <a:ext uri="{FF2B5EF4-FFF2-40B4-BE49-F238E27FC236}">
                <a16:creationId xmlns:a16="http://schemas.microsoft.com/office/drawing/2014/main" id="{DF8281C2-31FC-4774-AF50-BAD3C00562D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21116" y="2439945"/>
            <a:ext cx="1906693" cy="127112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intel logo">
            <a:extLst>
              <a:ext uri="{FF2B5EF4-FFF2-40B4-BE49-F238E27FC236}">
                <a16:creationId xmlns:a16="http://schemas.microsoft.com/office/drawing/2014/main" id="{5D845DE9-2CC1-4663-80F3-0913C7B91B9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12145" y="2496560"/>
            <a:ext cx="1747836" cy="115789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lg logo">
            <a:extLst>
              <a:ext uri="{FF2B5EF4-FFF2-40B4-BE49-F238E27FC236}">
                <a16:creationId xmlns:a16="http://schemas.microsoft.com/office/drawing/2014/main" id="{5FDB772C-470D-4CFA-8F8C-C23A548A5F9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360745" y="4010018"/>
            <a:ext cx="2055813" cy="89938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microsoft logo">
            <a:extLst>
              <a:ext uri="{FF2B5EF4-FFF2-40B4-BE49-F238E27FC236}">
                <a16:creationId xmlns:a16="http://schemas.microsoft.com/office/drawing/2014/main" id="{649E2ABB-A305-45B4-AACF-B90DEEEE7E1E}"/>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008947" y="2293618"/>
            <a:ext cx="2121605" cy="159258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90F6A3F-801E-41DF-BF39-4FD097E46319}"/>
              </a:ext>
            </a:extLst>
          </p:cNvPr>
          <p:cNvSpPr txBox="1"/>
          <p:nvPr/>
        </p:nvSpPr>
        <p:spPr>
          <a:xfrm>
            <a:off x="1748765" y="2214552"/>
            <a:ext cx="3425746" cy="369332"/>
          </a:xfrm>
          <a:prstGeom prst="rect">
            <a:avLst/>
          </a:prstGeom>
          <a:noFill/>
        </p:spPr>
        <p:txBody>
          <a:bodyPr wrap="none" rtlCol="0">
            <a:spAutoFit/>
          </a:bodyPr>
          <a:lstStyle/>
          <a:p>
            <a:r>
              <a:rPr lang="en-US" dirty="0">
                <a:solidFill>
                  <a:schemeClr val="accent1">
                    <a:lumMod val="75000"/>
                  </a:schemeClr>
                </a:solidFill>
              </a:rPr>
              <a:t>Members from industry leaders:</a:t>
            </a:r>
          </a:p>
        </p:txBody>
      </p:sp>
      <p:pic>
        <p:nvPicPr>
          <p:cNvPr id="3" name="图片 2">
            <a:extLst>
              <a:ext uri="{FF2B5EF4-FFF2-40B4-BE49-F238E27FC236}">
                <a16:creationId xmlns:a16="http://schemas.microsoft.com/office/drawing/2014/main" id="{E2FF971D-7FBF-4E3E-92B8-DE21A8387BCC}"/>
              </a:ext>
            </a:extLst>
          </p:cNvPr>
          <p:cNvPicPr>
            <a:picLocks noChangeAspect="1"/>
          </p:cNvPicPr>
          <p:nvPr/>
        </p:nvPicPr>
        <p:blipFill>
          <a:blip r:embed="rId9"/>
          <a:stretch>
            <a:fillRect/>
          </a:stretch>
        </p:blipFill>
        <p:spPr>
          <a:xfrm>
            <a:off x="5638800" y="3728665"/>
            <a:ext cx="1952196" cy="1462088"/>
          </a:xfrm>
          <a:prstGeom prst="rect">
            <a:avLst/>
          </a:prstGeom>
        </p:spPr>
      </p:pic>
      <p:pic>
        <p:nvPicPr>
          <p:cNvPr id="4" name="图片 3">
            <a:extLst>
              <a:ext uri="{FF2B5EF4-FFF2-40B4-BE49-F238E27FC236}">
                <a16:creationId xmlns:a16="http://schemas.microsoft.com/office/drawing/2014/main" id="{D6C1D5E7-2DEF-44D3-A53F-832EDC8DA1F0}"/>
              </a:ext>
            </a:extLst>
          </p:cNvPr>
          <p:cNvPicPr>
            <a:picLocks noChangeAspect="1"/>
          </p:cNvPicPr>
          <p:nvPr/>
        </p:nvPicPr>
        <p:blipFill>
          <a:blip r:embed="rId10"/>
          <a:stretch>
            <a:fillRect/>
          </a:stretch>
        </p:blipFill>
        <p:spPr>
          <a:xfrm>
            <a:off x="7180338" y="3844538"/>
            <a:ext cx="1714500" cy="1714500"/>
          </a:xfrm>
          <a:prstGeom prst="rect">
            <a:avLst/>
          </a:prstGeom>
        </p:spPr>
      </p:pic>
      <p:pic>
        <p:nvPicPr>
          <p:cNvPr id="8" name="图片 7">
            <a:extLst>
              <a:ext uri="{FF2B5EF4-FFF2-40B4-BE49-F238E27FC236}">
                <a16:creationId xmlns:a16="http://schemas.microsoft.com/office/drawing/2014/main" id="{AE362894-A5A7-4021-848F-6CC8E35A41E0}"/>
              </a:ext>
            </a:extLst>
          </p:cNvPr>
          <p:cNvPicPr>
            <a:picLocks noChangeAspect="1"/>
          </p:cNvPicPr>
          <p:nvPr/>
        </p:nvPicPr>
        <p:blipFill>
          <a:blip r:embed="rId11"/>
          <a:stretch>
            <a:fillRect/>
          </a:stretch>
        </p:blipFill>
        <p:spPr>
          <a:xfrm>
            <a:off x="9099244" y="3864396"/>
            <a:ext cx="1190625" cy="1190625"/>
          </a:xfrm>
          <a:prstGeom prst="rect">
            <a:avLst/>
          </a:prstGeom>
        </p:spPr>
      </p:pic>
    </p:spTree>
    <p:extLst>
      <p:ext uri="{BB962C8B-B14F-4D97-AF65-F5344CB8AC3E}">
        <p14:creationId xmlns:p14="http://schemas.microsoft.com/office/powerpoint/2010/main" val="1355725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936E0-7065-4CEA-976E-A60B51925E36}"/>
              </a:ext>
            </a:extLst>
          </p:cNvPr>
          <p:cNvSpPr>
            <a:spLocks noGrp="1"/>
          </p:cNvSpPr>
          <p:nvPr>
            <p:ph type="title"/>
          </p:nvPr>
        </p:nvSpPr>
        <p:spPr/>
        <p:txBody>
          <a:bodyPr>
            <a:normAutofit fontScale="90000"/>
          </a:bodyPr>
          <a:lstStyle/>
          <a:p>
            <a:r>
              <a:rPr lang="en-US" dirty="0" err="1"/>
              <a:t>WebAssembly</a:t>
            </a:r>
            <a:r>
              <a:rPr lang="en-US" dirty="0"/>
              <a:t> </a:t>
            </a:r>
            <a:r>
              <a:rPr lang="zh-CN" altLang="en-US" dirty="0"/>
              <a:t>兼容性</a:t>
            </a:r>
            <a:br>
              <a:rPr lang="en-US" dirty="0"/>
            </a:br>
            <a:endParaRPr lang="en-US" dirty="0"/>
          </a:p>
        </p:txBody>
      </p:sp>
      <p:sp>
        <p:nvSpPr>
          <p:cNvPr id="15" name="TextBox 14">
            <a:extLst>
              <a:ext uri="{FF2B5EF4-FFF2-40B4-BE49-F238E27FC236}">
                <a16:creationId xmlns:a16="http://schemas.microsoft.com/office/drawing/2014/main" id="{9DC69910-899F-4A41-9B6F-C4EB71C9F594}"/>
              </a:ext>
            </a:extLst>
          </p:cNvPr>
          <p:cNvSpPr txBox="1"/>
          <p:nvPr/>
        </p:nvSpPr>
        <p:spPr>
          <a:xfrm>
            <a:off x="7696201" y="6411301"/>
            <a:ext cx="4602927" cy="369332"/>
          </a:xfrm>
          <a:prstGeom prst="rect">
            <a:avLst/>
          </a:prstGeom>
          <a:noFill/>
        </p:spPr>
        <p:txBody>
          <a:bodyPr wrap="none" rtlCol="0">
            <a:spAutoFit/>
          </a:bodyPr>
          <a:lstStyle/>
          <a:p>
            <a:r>
              <a:rPr lang="en-US" dirty="0"/>
              <a:t>Source: </a:t>
            </a:r>
            <a:r>
              <a:rPr lang="en-US" dirty="0">
                <a:hlinkClick r:id="rId3"/>
              </a:rPr>
              <a:t>https://caniuse.com/#search=wasm</a:t>
            </a:r>
            <a:endParaRPr lang="en-US" dirty="0"/>
          </a:p>
        </p:txBody>
      </p:sp>
      <p:pic>
        <p:nvPicPr>
          <p:cNvPr id="5" name="图片 4">
            <a:extLst>
              <a:ext uri="{FF2B5EF4-FFF2-40B4-BE49-F238E27FC236}">
                <a16:creationId xmlns:a16="http://schemas.microsoft.com/office/drawing/2014/main" id="{F3101B60-7E59-4C2E-AE1D-96D3DD5F8B83}"/>
              </a:ext>
            </a:extLst>
          </p:cNvPr>
          <p:cNvPicPr>
            <a:picLocks noChangeAspect="1"/>
          </p:cNvPicPr>
          <p:nvPr/>
        </p:nvPicPr>
        <p:blipFill>
          <a:blip r:embed="rId4"/>
          <a:stretch>
            <a:fillRect/>
          </a:stretch>
        </p:blipFill>
        <p:spPr>
          <a:xfrm>
            <a:off x="1038225" y="924901"/>
            <a:ext cx="10515600" cy="5486400"/>
          </a:xfrm>
          <a:prstGeom prst="rect">
            <a:avLst/>
          </a:prstGeom>
        </p:spPr>
      </p:pic>
    </p:spTree>
    <p:extLst>
      <p:ext uri="{BB962C8B-B14F-4D97-AF65-F5344CB8AC3E}">
        <p14:creationId xmlns:p14="http://schemas.microsoft.com/office/powerpoint/2010/main" val="3382401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DB0A311-B7C9-BF43-BBE5-3296DAE26E2E}"/>
              </a:ext>
            </a:extLst>
          </p:cNvPr>
          <p:cNvSpPr/>
          <p:nvPr/>
        </p:nvSpPr>
        <p:spPr>
          <a:xfrm>
            <a:off x="533400" y="1447800"/>
            <a:ext cx="11049000" cy="4953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ADE42ED-ACB2-DC48-B9A4-ADCABF4CF8EC}"/>
              </a:ext>
            </a:extLst>
          </p:cNvPr>
          <p:cNvSpPr>
            <a:spLocks noGrp="1"/>
          </p:cNvSpPr>
          <p:nvPr>
            <p:ph type="title"/>
          </p:nvPr>
        </p:nvSpPr>
        <p:spPr/>
        <p:txBody>
          <a:bodyPr/>
          <a:lstStyle/>
          <a:p>
            <a:r>
              <a:rPr lang="en-US" dirty="0" err="1"/>
              <a:t>WebAssembly</a:t>
            </a:r>
            <a:r>
              <a:rPr lang="en-US" dirty="0"/>
              <a:t> </a:t>
            </a:r>
            <a:r>
              <a:rPr lang="zh-CN" altLang="en-US" dirty="0"/>
              <a:t>工作原理</a:t>
            </a:r>
            <a:br>
              <a:rPr lang="en-US" dirty="0"/>
            </a:br>
            <a:endParaRPr lang="en-US" dirty="0"/>
          </a:p>
        </p:txBody>
      </p:sp>
      <p:sp>
        <p:nvSpPr>
          <p:cNvPr id="6" name="Rounded Rectangle 5">
            <a:extLst>
              <a:ext uri="{FF2B5EF4-FFF2-40B4-BE49-F238E27FC236}">
                <a16:creationId xmlns:a16="http://schemas.microsoft.com/office/drawing/2014/main" id="{4BDAC19A-5364-334D-8036-8C6F8D317B12}"/>
              </a:ext>
            </a:extLst>
          </p:cNvPr>
          <p:cNvSpPr/>
          <p:nvPr/>
        </p:nvSpPr>
        <p:spPr>
          <a:xfrm>
            <a:off x="746794" y="2296104"/>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MyBlazorClient.dll</a:t>
            </a:r>
            <a:endParaRPr lang="en-US" dirty="0"/>
          </a:p>
        </p:txBody>
      </p:sp>
      <p:pic>
        <p:nvPicPr>
          <p:cNvPr id="5" name="Picture 4">
            <a:extLst>
              <a:ext uri="{FF2B5EF4-FFF2-40B4-BE49-F238E27FC236}">
                <a16:creationId xmlns:a16="http://schemas.microsoft.com/office/drawing/2014/main" id="{7118A455-95FA-4746-A6E3-2B0F482F8D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2" y="1524000"/>
            <a:ext cx="806539" cy="685800"/>
          </a:xfrm>
          <a:prstGeom prst="rect">
            <a:avLst/>
          </a:prstGeom>
        </p:spPr>
      </p:pic>
      <p:sp>
        <p:nvSpPr>
          <p:cNvPr id="9" name="Rounded Rectangle 8">
            <a:extLst>
              <a:ext uri="{FF2B5EF4-FFF2-40B4-BE49-F238E27FC236}">
                <a16:creationId xmlns:a16="http://schemas.microsoft.com/office/drawing/2014/main" id="{78DC61D0-DDAC-5440-AC4E-1BDEBE7D979A}"/>
              </a:ext>
            </a:extLst>
          </p:cNvPr>
          <p:cNvSpPr/>
          <p:nvPr/>
        </p:nvSpPr>
        <p:spPr>
          <a:xfrm>
            <a:off x="746794" y="3535260"/>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dotnet.wasm</a:t>
            </a:r>
            <a:r>
              <a:rPr lang="en-US" dirty="0"/>
              <a:t> + Supporting files</a:t>
            </a:r>
          </a:p>
        </p:txBody>
      </p:sp>
      <p:sp>
        <p:nvSpPr>
          <p:cNvPr id="35" name="Rounded Rectangle 34">
            <a:extLst>
              <a:ext uri="{FF2B5EF4-FFF2-40B4-BE49-F238E27FC236}">
                <a16:creationId xmlns:a16="http://schemas.microsoft.com/office/drawing/2014/main" id="{B55445D3-FFF4-514E-B657-53D3AABBFDD8}"/>
              </a:ext>
            </a:extLst>
          </p:cNvPr>
          <p:cNvSpPr/>
          <p:nvPr/>
        </p:nvSpPr>
        <p:spPr>
          <a:xfrm>
            <a:off x="746794" y="4781221"/>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36" name="Rounded Rectangle 35">
            <a:extLst>
              <a:ext uri="{FF2B5EF4-FFF2-40B4-BE49-F238E27FC236}">
                <a16:creationId xmlns:a16="http://schemas.microsoft.com/office/drawing/2014/main" id="{CA160FFE-67DC-5E4A-9E5C-0E09895F645B}"/>
              </a:ext>
            </a:extLst>
          </p:cNvPr>
          <p:cNvSpPr/>
          <p:nvPr/>
        </p:nvSpPr>
        <p:spPr>
          <a:xfrm>
            <a:off x="899194" y="4933621"/>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37" name="Rounded Rectangle 36">
            <a:extLst>
              <a:ext uri="{FF2B5EF4-FFF2-40B4-BE49-F238E27FC236}">
                <a16:creationId xmlns:a16="http://schemas.microsoft.com/office/drawing/2014/main" id="{4D74A392-7FEB-B44B-83A2-3708F4F35576}"/>
              </a:ext>
            </a:extLst>
          </p:cNvPr>
          <p:cNvSpPr/>
          <p:nvPr/>
        </p:nvSpPr>
        <p:spPr>
          <a:xfrm>
            <a:off x="1051594" y="5086021"/>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40" name="TextBox 39">
            <a:extLst>
              <a:ext uri="{FF2B5EF4-FFF2-40B4-BE49-F238E27FC236}">
                <a16:creationId xmlns:a16="http://schemas.microsoft.com/office/drawing/2014/main" id="{862F3D90-3800-7B4D-A782-9999E5044E82}"/>
              </a:ext>
            </a:extLst>
          </p:cNvPr>
          <p:cNvSpPr txBox="1"/>
          <p:nvPr/>
        </p:nvSpPr>
        <p:spPr>
          <a:xfrm>
            <a:off x="1447210" y="1687286"/>
            <a:ext cx="2502223" cy="369332"/>
          </a:xfrm>
          <a:prstGeom prst="rect">
            <a:avLst/>
          </a:prstGeom>
          <a:noFill/>
        </p:spPr>
        <p:txBody>
          <a:bodyPr wrap="none" rtlCol="0">
            <a:spAutoFit/>
          </a:bodyPr>
          <a:lstStyle/>
          <a:p>
            <a:r>
              <a:rPr lang="en-US" dirty="0">
                <a:solidFill>
                  <a:schemeClr val="bg1">
                    <a:lumMod val="85000"/>
                    <a:lumOff val="15000"/>
                  </a:schemeClr>
                </a:solidFill>
              </a:rPr>
              <a:t>.NET Standard 2.</a:t>
            </a:r>
            <a:r>
              <a:rPr lang="en-US" altLang="zh-CN" dirty="0">
                <a:solidFill>
                  <a:schemeClr val="bg1">
                    <a:lumMod val="85000"/>
                    <a:lumOff val="15000"/>
                  </a:schemeClr>
                </a:solidFill>
              </a:rPr>
              <a:t>1</a:t>
            </a:r>
            <a:r>
              <a:rPr lang="en-US" dirty="0">
                <a:solidFill>
                  <a:schemeClr val="bg1">
                    <a:lumMod val="85000"/>
                    <a:lumOff val="15000"/>
                  </a:schemeClr>
                </a:solidFill>
              </a:rPr>
              <a:t> </a:t>
            </a:r>
            <a:r>
              <a:rPr lang="zh-CN" altLang="en-US" dirty="0">
                <a:solidFill>
                  <a:schemeClr val="bg1">
                    <a:lumMod val="85000"/>
                    <a:lumOff val="15000"/>
                  </a:schemeClr>
                </a:solidFill>
              </a:rPr>
              <a:t>构建</a:t>
            </a:r>
            <a:endParaRPr lang="en-US" dirty="0">
              <a:solidFill>
                <a:schemeClr val="bg1">
                  <a:lumMod val="85000"/>
                  <a:lumOff val="15000"/>
                </a:schemeClr>
              </a:solidFill>
            </a:endParaRPr>
          </a:p>
        </p:txBody>
      </p:sp>
      <p:sp>
        <p:nvSpPr>
          <p:cNvPr id="41" name="TextBox 40">
            <a:extLst>
              <a:ext uri="{FF2B5EF4-FFF2-40B4-BE49-F238E27FC236}">
                <a16:creationId xmlns:a16="http://schemas.microsoft.com/office/drawing/2014/main" id="{C908B892-5B71-F849-97F1-A2356D765028}"/>
              </a:ext>
            </a:extLst>
          </p:cNvPr>
          <p:cNvSpPr txBox="1"/>
          <p:nvPr/>
        </p:nvSpPr>
        <p:spPr>
          <a:xfrm>
            <a:off x="5027346" y="1666297"/>
            <a:ext cx="2291461" cy="369332"/>
          </a:xfrm>
          <a:prstGeom prst="rect">
            <a:avLst/>
          </a:prstGeom>
          <a:noFill/>
        </p:spPr>
        <p:txBody>
          <a:bodyPr wrap="none" rtlCol="0">
            <a:spAutoFit/>
          </a:bodyPr>
          <a:lstStyle/>
          <a:p>
            <a:r>
              <a:rPr lang="en-US" dirty="0">
                <a:solidFill>
                  <a:schemeClr val="bg1">
                    <a:lumMod val="85000"/>
                    <a:lumOff val="15000"/>
                  </a:schemeClr>
                </a:solidFill>
              </a:rPr>
              <a:t>Delivered to browser</a:t>
            </a:r>
          </a:p>
        </p:txBody>
      </p:sp>
      <p:sp>
        <p:nvSpPr>
          <p:cNvPr id="42" name="TextBox 41">
            <a:extLst>
              <a:ext uri="{FF2B5EF4-FFF2-40B4-BE49-F238E27FC236}">
                <a16:creationId xmlns:a16="http://schemas.microsoft.com/office/drawing/2014/main" id="{91F05808-60C2-B741-ACF5-7252011E0620}"/>
              </a:ext>
            </a:extLst>
          </p:cNvPr>
          <p:cNvSpPr txBox="1"/>
          <p:nvPr/>
        </p:nvSpPr>
        <p:spPr>
          <a:xfrm>
            <a:off x="8092899" y="1666297"/>
            <a:ext cx="3355086" cy="369332"/>
          </a:xfrm>
          <a:prstGeom prst="rect">
            <a:avLst/>
          </a:prstGeom>
          <a:noFill/>
        </p:spPr>
        <p:txBody>
          <a:bodyPr wrap="none" rtlCol="0">
            <a:spAutoFit/>
          </a:bodyPr>
          <a:lstStyle/>
          <a:p>
            <a:r>
              <a:rPr lang="en-US" dirty="0">
                <a:solidFill>
                  <a:schemeClr val="bg1">
                    <a:lumMod val="85000"/>
                    <a:lumOff val="15000"/>
                  </a:schemeClr>
                </a:solidFill>
              </a:rPr>
              <a:t>WASM alongside JS/HTML/CSS</a:t>
            </a:r>
          </a:p>
        </p:txBody>
      </p:sp>
      <p:sp>
        <p:nvSpPr>
          <p:cNvPr id="44" name="Rounded Rectangle 43">
            <a:extLst>
              <a:ext uri="{FF2B5EF4-FFF2-40B4-BE49-F238E27FC236}">
                <a16:creationId xmlns:a16="http://schemas.microsoft.com/office/drawing/2014/main" id="{FEEFCA5D-A896-0647-9D8D-6F00B9DEA223}"/>
              </a:ext>
            </a:extLst>
          </p:cNvPr>
          <p:cNvSpPr/>
          <p:nvPr/>
        </p:nvSpPr>
        <p:spPr>
          <a:xfrm>
            <a:off x="3733801" y="2133600"/>
            <a:ext cx="7543799" cy="41910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pic>
        <p:nvPicPr>
          <p:cNvPr id="43" name="Picture 42">
            <a:extLst>
              <a:ext uri="{FF2B5EF4-FFF2-40B4-BE49-F238E27FC236}">
                <a16:creationId xmlns:a16="http://schemas.microsoft.com/office/drawing/2014/main" id="{1CD1844D-30B4-624E-8D28-A304616DE7AB}"/>
              </a:ext>
            </a:extLst>
          </p:cNvPr>
          <p:cNvPicPr>
            <a:picLocks noChangeAspect="1"/>
          </p:cNvPicPr>
          <p:nvPr/>
        </p:nvPicPr>
        <p:blipFill>
          <a:blip r:embed="rId4"/>
          <a:stretch>
            <a:fillRect/>
          </a:stretch>
        </p:blipFill>
        <p:spPr>
          <a:xfrm>
            <a:off x="4191002" y="1458687"/>
            <a:ext cx="806539" cy="806539"/>
          </a:xfrm>
          <a:prstGeom prst="rect">
            <a:avLst/>
          </a:prstGeom>
        </p:spPr>
      </p:pic>
      <p:pic>
        <p:nvPicPr>
          <p:cNvPr id="45" name="Picture 44">
            <a:extLst>
              <a:ext uri="{FF2B5EF4-FFF2-40B4-BE49-F238E27FC236}">
                <a16:creationId xmlns:a16="http://schemas.microsoft.com/office/drawing/2014/main" id="{05898B21-90D6-EF4E-99BA-E213EE0293D9}"/>
              </a:ext>
            </a:extLst>
          </p:cNvPr>
          <p:cNvPicPr>
            <a:picLocks noChangeAspect="1"/>
          </p:cNvPicPr>
          <p:nvPr/>
        </p:nvPicPr>
        <p:blipFill>
          <a:blip r:embed="rId5"/>
          <a:stretch>
            <a:fillRect/>
          </a:stretch>
        </p:blipFill>
        <p:spPr>
          <a:xfrm>
            <a:off x="6638646" y="2481283"/>
            <a:ext cx="2003411" cy="2003411"/>
          </a:xfrm>
          <a:prstGeom prst="rect">
            <a:avLst/>
          </a:prstGeom>
        </p:spPr>
      </p:pic>
      <p:sp>
        <p:nvSpPr>
          <p:cNvPr id="47" name="Rounded Rectangle 46">
            <a:extLst>
              <a:ext uri="{FF2B5EF4-FFF2-40B4-BE49-F238E27FC236}">
                <a16:creationId xmlns:a16="http://schemas.microsoft.com/office/drawing/2014/main" id="{9A5D3E44-87FE-4746-8D23-2F2DE3A1BDB2}"/>
              </a:ext>
            </a:extLst>
          </p:cNvPr>
          <p:cNvSpPr/>
          <p:nvPr/>
        </p:nvSpPr>
        <p:spPr>
          <a:xfrm>
            <a:off x="8815342" y="2296104"/>
            <a:ext cx="2071960" cy="2416752"/>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JS</a:t>
            </a:r>
          </a:p>
        </p:txBody>
      </p:sp>
      <p:sp>
        <p:nvSpPr>
          <p:cNvPr id="48" name="Rounded Rectangle 47">
            <a:extLst>
              <a:ext uri="{FF2B5EF4-FFF2-40B4-BE49-F238E27FC236}">
                <a16:creationId xmlns:a16="http://schemas.microsoft.com/office/drawing/2014/main" id="{185876FA-57DD-B845-806F-8E0D9ECEB6D8}"/>
              </a:ext>
            </a:extLst>
          </p:cNvPr>
          <p:cNvSpPr/>
          <p:nvPr/>
        </p:nvSpPr>
        <p:spPr>
          <a:xfrm>
            <a:off x="8851772" y="4933621"/>
            <a:ext cx="2071960" cy="1143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CSS</a:t>
            </a:r>
          </a:p>
        </p:txBody>
      </p:sp>
      <p:sp>
        <p:nvSpPr>
          <p:cNvPr id="49" name="Rounded Rectangle 48">
            <a:extLst>
              <a:ext uri="{FF2B5EF4-FFF2-40B4-BE49-F238E27FC236}">
                <a16:creationId xmlns:a16="http://schemas.microsoft.com/office/drawing/2014/main" id="{61ACBD55-5343-614F-B7B2-EBCF8E7F988C}"/>
              </a:ext>
            </a:extLst>
          </p:cNvPr>
          <p:cNvSpPr/>
          <p:nvPr/>
        </p:nvSpPr>
        <p:spPr>
          <a:xfrm>
            <a:off x="6609446" y="4933621"/>
            <a:ext cx="2071960" cy="114300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HTML</a:t>
            </a:r>
          </a:p>
        </p:txBody>
      </p:sp>
      <p:sp>
        <p:nvSpPr>
          <p:cNvPr id="50" name="Right Arrow 49">
            <a:extLst>
              <a:ext uri="{FF2B5EF4-FFF2-40B4-BE49-F238E27FC236}">
                <a16:creationId xmlns:a16="http://schemas.microsoft.com/office/drawing/2014/main" id="{AC390F47-70E3-2343-AAAB-3046EF71E3CC}"/>
              </a:ext>
            </a:extLst>
          </p:cNvPr>
          <p:cNvSpPr/>
          <p:nvPr/>
        </p:nvSpPr>
        <p:spPr>
          <a:xfrm>
            <a:off x="3135019" y="3803240"/>
            <a:ext cx="11430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a:extLst>
              <a:ext uri="{FF2B5EF4-FFF2-40B4-BE49-F238E27FC236}">
                <a16:creationId xmlns:a16="http://schemas.microsoft.com/office/drawing/2014/main" id="{E95F80D3-5E37-3F43-9D7D-F9CEFB4D6756}"/>
              </a:ext>
            </a:extLst>
          </p:cNvPr>
          <p:cNvSpPr/>
          <p:nvPr/>
        </p:nvSpPr>
        <p:spPr>
          <a:xfrm>
            <a:off x="3135019" y="2504711"/>
            <a:ext cx="11430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ounded Rectangle 52">
            <a:extLst>
              <a:ext uri="{FF2B5EF4-FFF2-40B4-BE49-F238E27FC236}">
                <a16:creationId xmlns:a16="http://schemas.microsoft.com/office/drawing/2014/main" id="{DAA3E8FF-8DD0-C44A-8E8B-8656709DD164}"/>
              </a:ext>
            </a:extLst>
          </p:cNvPr>
          <p:cNvSpPr/>
          <p:nvPr/>
        </p:nvSpPr>
        <p:spPr>
          <a:xfrm>
            <a:off x="4322320" y="2296886"/>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MyBlazorClient.dll</a:t>
            </a:r>
            <a:endParaRPr lang="en-US" dirty="0"/>
          </a:p>
        </p:txBody>
      </p:sp>
      <p:sp>
        <p:nvSpPr>
          <p:cNvPr id="54" name="Rounded Rectangle 53">
            <a:extLst>
              <a:ext uri="{FF2B5EF4-FFF2-40B4-BE49-F238E27FC236}">
                <a16:creationId xmlns:a16="http://schemas.microsoft.com/office/drawing/2014/main" id="{7A3D9589-3308-4045-9CB1-AB8BADBE1174}"/>
              </a:ext>
            </a:extLst>
          </p:cNvPr>
          <p:cNvSpPr/>
          <p:nvPr/>
        </p:nvSpPr>
        <p:spPr>
          <a:xfrm>
            <a:off x="4322320" y="3536042"/>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err="1"/>
              <a:t>dotnet</a:t>
            </a:r>
            <a:r>
              <a:rPr lang="en-US" dirty="0" err="1"/>
              <a:t>.wasm</a:t>
            </a:r>
            <a:r>
              <a:rPr lang="en-US" dirty="0"/>
              <a:t> + Supporting files</a:t>
            </a:r>
          </a:p>
        </p:txBody>
      </p:sp>
      <p:sp>
        <p:nvSpPr>
          <p:cNvPr id="55" name="Rounded Rectangle 54">
            <a:extLst>
              <a:ext uri="{FF2B5EF4-FFF2-40B4-BE49-F238E27FC236}">
                <a16:creationId xmlns:a16="http://schemas.microsoft.com/office/drawing/2014/main" id="{3B8A0F25-02B9-A14D-A609-5C27AD642DA2}"/>
              </a:ext>
            </a:extLst>
          </p:cNvPr>
          <p:cNvSpPr/>
          <p:nvPr/>
        </p:nvSpPr>
        <p:spPr>
          <a:xfrm>
            <a:off x="4062320" y="4762500"/>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56" name="Rounded Rectangle 55">
            <a:extLst>
              <a:ext uri="{FF2B5EF4-FFF2-40B4-BE49-F238E27FC236}">
                <a16:creationId xmlns:a16="http://schemas.microsoft.com/office/drawing/2014/main" id="{5F10047A-CFE4-4A47-B750-1FEF66A854C3}"/>
              </a:ext>
            </a:extLst>
          </p:cNvPr>
          <p:cNvSpPr/>
          <p:nvPr/>
        </p:nvSpPr>
        <p:spPr>
          <a:xfrm>
            <a:off x="4214720" y="4914900"/>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57" name="Rounded Rectangle 56">
            <a:extLst>
              <a:ext uri="{FF2B5EF4-FFF2-40B4-BE49-F238E27FC236}">
                <a16:creationId xmlns:a16="http://schemas.microsoft.com/office/drawing/2014/main" id="{B14CF808-514F-1140-AF45-400093B9725B}"/>
              </a:ext>
            </a:extLst>
          </p:cNvPr>
          <p:cNvSpPr/>
          <p:nvPr/>
        </p:nvSpPr>
        <p:spPr>
          <a:xfrm>
            <a:off x="4367120" y="5067300"/>
            <a:ext cx="2071960" cy="11430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Referenced Assemblies</a:t>
            </a:r>
          </a:p>
        </p:txBody>
      </p:sp>
      <p:sp>
        <p:nvSpPr>
          <p:cNvPr id="51" name="Right Arrow 50">
            <a:extLst>
              <a:ext uri="{FF2B5EF4-FFF2-40B4-BE49-F238E27FC236}">
                <a16:creationId xmlns:a16="http://schemas.microsoft.com/office/drawing/2014/main" id="{A1C913BA-DF1D-E848-AF3D-409BEC39444E}"/>
              </a:ext>
            </a:extLst>
          </p:cNvPr>
          <p:cNvSpPr/>
          <p:nvPr/>
        </p:nvSpPr>
        <p:spPr>
          <a:xfrm>
            <a:off x="3144317" y="5238421"/>
            <a:ext cx="11430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3808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dissolve">
                                      <p:cBhvr>
                                        <p:cTn id="26" dur="500"/>
                                        <p:tgtEl>
                                          <p:spTgt spid="41"/>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dissolve">
                                      <p:cBhvr>
                                        <p:cTn id="29" dur="500"/>
                                        <p:tgtEl>
                                          <p:spTgt spid="52"/>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dissolve">
                                      <p:cBhvr>
                                        <p:cTn id="32" dur="500"/>
                                        <p:tgtEl>
                                          <p:spTgt spid="50"/>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51"/>
                                        </p:tgtEl>
                                        <p:attrNameLst>
                                          <p:attrName>style.visibility</p:attrName>
                                        </p:attrNameLst>
                                      </p:cBhvr>
                                      <p:to>
                                        <p:strVal val="visible"/>
                                      </p:to>
                                    </p:set>
                                    <p:animEffect transition="in" filter="dissolve">
                                      <p:cBhvr>
                                        <p:cTn id="35" dur="500"/>
                                        <p:tgtEl>
                                          <p:spTgt spid="51"/>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dissolve">
                                      <p:cBhvr>
                                        <p:cTn id="38" dur="500"/>
                                        <p:tgtEl>
                                          <p:spTgt spid="4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53"/>
                                        </p:tgtEl>
                                        <p:attrNameLst>
                                          <p:attrName>style.visibility</p:attrName>
                                        </p:attrNameLst>
                                      </p:cBhvr>
                                      <p:to>
                                        <p:strVal val="visible"/>
                                      </p:to>
                                    </p:set>
                                    <p:animEffect transition="in" filter="dissolve">
                                      <p:cBhvr>
                                        <p:cTn id="41" dur="500"/>
                                        <p:tgtEl>
                                          <p:spTgt spid="53"/>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54"/>
                                        </p:tgtEl>
                                        <p:attrNameLst>
                                          <p:attrName>style.visibility</p:attrName>
                                        </p:attrNameLst>
                                      </p:cBhvr>
                                      <p:to>
                                        <p:strVal val="visible"/>
                                      </p:to>
                                    </p:set>
                                    <p:animEffect transition="in" filter="dissolve">
                                      <p:cBhvr>
                                        <p:cTn id="44" dur="500"/>
                                        <p:tgtEl>
                                          <p:spTgt spid="54"/>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dissolve">
                                      <p:cBhvr>
                                        <p:cTn id="47" dur="500"/>
                                        <p:tgtEl>
                                          <p:spTgt spid="55"/>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dissolve">
                                      <p:cBhvr>
                                        <p:cTn id="50" dur="500"/>
                                        <p:tgtEl>
                                          <p:spTgt spid="56"/>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dissolve">
                                      <p:cBhvr>
                                        <p:cTn id="53" dur="500"/>
                                        <p:tgtEl>
                                          <p:spTgt spid="57"/>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45"/>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42"/>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35" grpId="0" animBg="1"/>
      <p:bldP spid="36" grpId="0" animBg="1"/>
      <p:bldP spid="37" grpId="0" animBg="1"/>
      <p:bldP spid="40" grpId="0"/>
      <p:bldP spid="41" grpId="0"/>
      <p:bldP spid="42" grpId="0"/>
      <p:bldP spid="44" grpId="0" animBg="1"/>
      <p:bldP spid="47" grpId="0" animBg="1"/>
      <p:bldP spid="48" grpId="0" animBg="1"/>
      <p:bldP spid="49" grpId="0" animBg="1"/>
      <p:bldP spid="50" grpId="0" animBg="1"/>
      <p:bldP spid="52" grpId="0" animBg="1"/>
      <p:bldP spid="53" grpId="0" animBg="1"/>
      <p:bldP spid="54" grpId="0" animBg="1"/>
      <p:bldP spid="55" grpId="0" animBg="1"/>
      <p:bldP spid="56" grpId="0" animBg="1"/>
      <p:bldP spid="57" grpId="0" animBg="1"/>
      <p:bldP spid="5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D8F0B3A-F09A-4956-879D-D3AD55ADC595}"/>
              </a:ext>
            </a:extLst>
          </p:cNvPr>
          <p:cNvSpPr>
            <a:spLocks noGrp="1"/>
          </p:cNvSpPr>
          <p:nvPr>
            <p:ph type="body" sz="quarter" idx="10"/>
          </p:nvPr>
        </p:nvSpPr>
        <p:spPr>
          <a:xfrm>
            <a:off x="269239" y="1189177"/>
            <a:ext cx="11653523" cy="2055114"/>
          </a:xfrm>
        </p:spPr>
        <p:txBody>
          <a:bodyPr/>
          <a:lstStyle/>
          <a:p>
            <a:r>
              <a:rPr lang="zh-CN" altLang="en-US" dirty="0"/>
              <a:t>访问</a:t>
            </a:r>
            <a:r>
              <a:rPr lang="en-US" altLang="zh-CN" dirty="0" err="1"/>
              <a:t>Blazor</a:t>
            </a:r>
            <a:r>
              <a:rPr lang="zh-CN" altLang="en-US" dirty="0"/>
              <a:t>网站 </a:t>
            </a:r>
            <a:r>
              <a:rPr lang="en-US" dirty="0">
                <a:hlinkClick r:id="rId2"/>
              </a:rPr>
              <a:t>https://blazor.net</a:t>
            </a:r>
            <a:r>
              <a:rPr lang="en-US" dirty="0"/>
              <a:t> </a:t>
            </a:r>
          </a:p>
          <a:p>
            <a:r>
              <a:rPr lang="zh-CN" altLang="en-US" dirty="0"/>
              <a:t>安装</a:t>
            </a:r>
            <a:r>
              <a:rPr lang="en-US" dirty="0"/>
              <a:t> .NET Core 3.1</a:t>
            </a:r>
          </a:p>
          <a:p>
            <a:r>
              <a:rPr lang="zh-CN" altLang="en-US" dirty="0"/>
              <a:t>安装</a:t>
            </a:r>
            <a:r>
              <a:rPr lang="en-US" dirty="0"/>
              <a:t>   </a:t>
            </a:r>
            <a:r>
              <a:rPr lang="en-US" dirty="0" err="1"/>
              <a:t>Blazor</a:t>
            </a:r>
            <a:r>
              <a:rPr lang="en-US" dirty="0"/>
              <a:t> </a:t>
            </a:r>
            <a:r>
              <a:rPr lang="en-US" dirty="0" err="1"/>
              <a:t>WebAssembly</a:t>
            </a:r>
            <a:r>
              <a:rPr lang="en-US" dirty="0"/>
              <a:t> </a:t>
            </a:r>
            <a:r>
              <a:rPr lang="zh-CN" altLang="en-US" dirty="0"/>
              <a:t>模板</a:t>
            </a:r>
            <a:endParaRPr lang="en-US" dirty="0"/>
          </a:p>
        </p:txBody>
      </p:sp>
      <p:sp>
        <p:nvSpPr>
          <p:cNvPr id="2" name="Title 1">
            <a:extLst>
              <a:ext uri="{FF2B5EF4-FFF2-40B4-BE49-F238E27FC236}">
                <a16:creationId xmlns:a16="http://schemas.microsoft.com/office/drawing/2014/main" id="{32DB7541-2400-4E91-A449-A405CB147C9A}"/>
              </a:ext>
            </a:extLst>
          </p:cNvPr>
          <p:cNvSpPr>
            <a:spLocks noGrp="1"/>
          </p:cNvSpPr>
          <p:nvPr>
            <p:ph type="title"/>
          </p:nvPr>
        </p:nvSpPr>
        <p:spPr/>
        <p:txBody>
          <a:bodyPr/>
          <a:lstStyle/>
          <a:p>
            <a:r>
              <a:rPr lang="zh-CN" altLang="en-US" dirty="0"/>
              <a:t>开始使用 </a:t>
            </a:r>
            <a:r>
              <a:rPr lang="en-US" dirty="0" err="1"/>
              <a:t>Blazor</a:t>
            </a:r>
            <a:endParaRPr lang="en-US" dirty="0"/>
          </a:p>
        </p:txBody>
      </p:sp>
      <p:grpSp>
        <p:nvGrpSpPr>
          <p:cNvPr id="8" name="Group 7">
            <a:extLst>
              <a:ext uri="{FF2B5EF4-FFF2-40B4-BE49-F238E27FC236}">
                <a16:creationId xmlns:a16="http://schemas.microsoft.com/office/drawing/2014/main" id="{B993F140-5AAC-4AC5-B164-648A1A660FB6}"/>
              </a:ext>
            </a:extLst>
          </p:cNvPr>
          <p:cNvGrpSpPr/>
          <p:nvPr/>
        </p:nvGrpSpPr>
        <p:grpSpPr>
          <a:xfrm>
            <a:off x="867230" y="3358141"/>
            <a:ext cx="2742147" cy="2911462"/>
            <a:chOff x="867230" y="3358141"/>
            <a:chExt cx="2742147" cy="2911462"/>
          </a:xfrm>
        </p:grpSpPr>
        <p:pic>
          <p:nvPicPr>
            <p:cNvPr id="1028" name="Picture 4" descr="See the source image">
              <a:extLst>
                <a:ext uri="{FF2B5EF4-FFF2-40B4-BE49-F238E27FC236}">
                  <a16:creationId xmlns:a16="http://schemas.microsoft.com/office/drawing/2014/main" id="{5ADCCA6C-99DA-4F04-A236-CBFADBF736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230" y="3358141"/>
              <a:ext cx="2742147" cy="21421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411A1A6-E7F2-470A-AFF8-D85E6CCA6168}"/>
                </a:ext>
              </a:extLst>
            </p:cNvPr>
            <p:cNvSpPr txBox="1"/>
            <p:nvPr/>
          </p:nvSpPr>
          <p:spPr>
            <a:xfrm>
              <a:off x="1174550" y="5232396"/>
              <a:ext cx="2127506"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Visual Studio</a:t>
              </a:r>
            </a:p>
            <a:p>
              <a:pPr algn="ctr">
                <a:lnSpc>
                  <a:spcPct val="90000"/>
                </a:lnSpc>
                <a:spcAft>
                  <a:spcPts val="600"/>
                </a:spcAft>
              </a:pPr>
              <a:r>
                <a:rPr lang="en-US" sz="2400">
                  <a:gradFill>
                    <a:gsLst>
                      <a:gs pos="2917">
                        <a:schemeClr val="tx1"/>
                      </a:gs>
                      <a:gs pos="30000">
                        <a:schemeClr val="tx1"/>
                      </a:gs>
                    </a:gsLst>
                    <a:lin ang="5400000" scaled="0"/>
                  </a:gradFill>
                </a:rPr>
                <a:t>2019 16.4</a:t>
              </a:r>
            </a:p>
          </p:txBody>
        </p:sp>
      </p:grpSp>
      <p:grpSp>
        <p:nvGrpSpPr>
          <p:cNvPr id="9" name="Group 8">
            <a:extLst>
              <a:ext uri="{FF2B5EF4-FFF2-40B4-BE49-F238E27FC236}">
                <a16:creationId xmlns:a16="http://schemas.microsoft.com/office/drawing/2014/main" id="{94CDD142-7CC7-4B71-9A73-3494FE7453F1}"/>
              </a:ext>
            </a:extLst>
          </p:cNvPr>
          <p:cNvGrpSpPr/>
          <p:nvPr/>
        </p:nvGrpSpPr>
        <p:grpSpPr>
          <a:xfrm>
            <a:off x="4323355" y="3626031"/>
            <a:ext cx="3257623" cy="2675992"/>
            <a:chOff x="4323355" y="3626031"/>
            <a:chExt cx="3257623" cy="2675992"/>
          </a:xfrm>
        </p:grpSpPr>
        <p:pic>
          <p:nvPicPr>
            <p:cNvPr id="6" name="Graphic 5">
              <a:extLst>
                <a:ext uri="{FF2B5EF4-FFF2-40B4-BE49-F238E27FC236}">
                  <a16:creationId xmlns:a16="http://schemas.microsoft.com/office/drawing/2014/main" id="{DA2EC16E-6F38-41D4-BC62-785C7EAA693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153348" y="3626031"/>
              <a:ext cx="1515439" cy="1606365"/>
            </a:xfrm>
            <a:prstGeom prst="rect">
              <a:avLst/>
            </a:prstGeom>
          </p:spPr>
        </p:pic>
        <p:sp>
          <p:nvSpPr>
            <p:cNvPr id="12" name="TextBox 11">
              <a:extLst>
                <a:ext uri="{FF2B5EF4-FFF2-40B4-BE49-F238E27FC236}">
                  <a16:creationId xmlns:a16="http://schemas.microsoft.com/office/drawing/2014/main" id="{2D5D8334-D67C-410A-8718-53B27FD489BC}"/>
                </a:ext>
              </a:extLst>
            </p:cNvPr>
            <p:cNvSpPr txBox="1"/>
            <p:nvPr/>
          </p:nvSpPr>
          <p:spPr>
            <a:xfrm>
              <a:off x="4323355" y="5264816"/>
              <a:ext cx="3257623"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Visual Studio for Mac</a:t>
              </a:r>
            </a:p>
            <a:p>
              <a:pPr algn="ctr">
                <a:lnSpc>
                  <a:spcPct val="90000"/>
                </a:lnSpc>
                <a:spcAft>
                  <a:spcPts val="600"/>
                </a:spcAft>
              </a:pPr>
              <a:r>
                <a:rPr lang="en-US" sz="2400">
                  <a:gradFill>
                    <a:gsLst>
                      <a:gs pos="2917">
                        <a:schemeClr val="tx1"/>
                      </a:gs>
                      <a:gs pos="30000">
                        <a:schemeClr val="tx1"/>
                      </a:gs>
                    </a:gsLst>
                    <a:lin ang="5400000" scaled="0"/>
                  </a:gradFill>
                </a:rPr>
                <a:t>8.4</a:t>
              </a:r>
            </a:p>
          </p:txBody>
        </p:sp>
      </p:grpSp>
      <p:grpSp>
        <p:nvGrpSpPr>
          <p:cNvPr id="10" name="Group 9">
            <a:extLst>
              <a:ext uri="{FF2B5EF4-FFF2-40B4-BE49-F238E27FC236}">
                <a16:creationId xmlns:a16="http://schemas.microsoft.com/office/drawing/2014/main" id="{552DCD53-2134-4032-AEFF-F787E1DA50D8}"/>
              </a:ext>
            </a:extLst>
          </p:cNvPr>
          <p:cNvGrpSpPr/>
          <p:nvPr/>
        </p:nvGrpSpPr>
        <p:grpSpPr>
          <a:xfrm>
            <a:off x="8164599" y="3735140"/>
            <a:ext cx="2925802" cy="2566882"/>
            <a:chOff x="8164599" y="3735140"/>
            <a:chExt cx="2925802" cy="2566882"/>
          </a:xfrm>
        </p:grpSpPr>
        <p:pic>
          <p:nvPicPr>
            <p:cNvPr id="1032" name="Picture 8" descr="See the source image">
              <a:extLst>
                <a:ext uri="{FF2B5EF4-FFF2-40B4-BE49-F238E27FC236}">
                  <a16:creationId xmlns:a16="http://schemas.microsoft.com/office/drawing/2014/main" id="{DD9006E8-96DF-4664-A538-2B6EB9ABFBA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53585" y="3735140"/>
              <a:ext cx="1388146" cy="138814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592D1BDD-CBC3-4699-9427-AD1B059530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81610" y="4271011"/>
              <a:ext cx="720241" cy="72024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4055984-B0CC-4C37-A0F8-B8FC2C9D458B}"/>
                </a:ext>
              </a:extLst>
            </p:cNvPr>
            <p:cNvSpPr txBox="1"/>
            <p:nvPr/>
          </p:nvSpPr>
          <p:spPr>
            <a:xfrm>
              <a:off x="8164599" y="5264815"/>
              <a:ext cx="2925802"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a:gradFill>
                    <a:gsLst>
                      <a:gs pos="2917">
                        <a:schemeClr val="tx1"/>
                      </a:gs>
                      <a:gs pos="30000">
                        <a:schemeClr val="tx1"/>
                      </a:gs>
                    </a:gsLst>
                    <a:lin ang="5400000" scaled="0"/>
                  </a:gradFill>
                </a:rPr>
                <a:t>Visual Studio Code</a:t>
              </a:r>
            </a:p>
            <a:p>
              <a:pPr algn="ctr">
                <a:lnSpc>
                  <a:spcPct val="90000"/>
                </a:lnSpc>
                <a:spcAft>
                  <a:spcPts val="600"/>
                </a:spcAft>
              </a:pPr>
              <a:r>
                <a:rPr lang="en-US" sz="2400">
                  <a:gradFill>
                    <a:gsLst>
                      <a:gs pos="2917">
                        <a:schemeClr val="tx1"/>
                      </a:gs>
                      <a:gs pos="30000">
                        <a:schemeClr val="tx1"/>
                      </a:gs>
                    </a:gsLst>
                    <a:lin ang="5400000" scaled="0"/>
                  </a:gradFill>
                </a:rPr>
                <a:t>+ C# extension</a:t>
              </a:r>
            </a:p>
          </p:txBody>
        </p:sp>
      </p:grpSp>
    </p:spTree>
    <p:extLst>
      <p:ext uri="{BB962C8B-B14F-4D97-AF65-F5344CB8AC3E}">
        <p14:creationId xmlns:p14="http://schemas.microsoft.com/office/powerpoint/2010/main" val="23250062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86BD-2E1A-4055-83EA-EE76419AB208}"/>
              </a:ext>
            </a:extLst>
          </p:cNvPr>
          <p:cNvSpPr>
            <a:spLocks noGrp="1"/>
          </p:cNvSpPr>
          <p:nvPr>
            <p:ph type="title"/>
          </p:nvPr>
        </p:nvSpPr>
        <p:spPr/>
        <p:txBody>
          <a:bodyPr/>
          <a:lstStyle/>
          <a:p>
            <a:r>
              <a:rPr lang="en-US" dirty="0" err="1"/>
              <a:t>Blazor</a:t>
            </a:r>
            <a:r>
              <a:rPr lang="en-US" dirty="0"/>
              <a:t> </a:t>
            </a:r>
            <a:r>
              <a:rPr lang="zh-CN" altLang="en-US" dirty="0"/>
              <a:t>实战</a:t>
            </a:r>
            <a:endParaRPr lang="en-US" dirty="0"/>
          </a:p>
        </p:txBody>
      </p:sp>
    </p:spTree>
    <p:extLst>
      <p:ext uri="{BB962C8B-B14F-4D97-AF65-F5344CB8AC3E}">
        <p14:creationId xmlns:p14="http://schemas.microsoft.com/office/powerpoint/2010/main" val="28353762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7A0-827C-4870-9BE4-30D5C787E7B9}"/>
              </a:ext>
            </a:extLst>
          </p:cNvPr>
          <p:cNvSpPr>
            <a:spLocks noGrp="1"/>
          </p:cNvSpPr>
          <p:nvPr>
            <p:ph type="title" idx="4294967295"/>
          </p:nvPr>
        </p:nvSpPr>
        <p:spPr>
          <a:xfrm>
            <a:off x="536575" y="288925"/>
            <a:ext cx="11655425" cy="900113"/>
          </a:xfrm>
        </p:spPr>
        <p:txBody>
          <a:bodyPr/>
          <a:lstStyle/>
          <a:p>
            <a:r>
              <a:rPr lang="zh-CN" altLang="en-US" sz="4710" dirty="0">
                <a:solidFill>
                  <a:schemeClr val="bg1"/>
                </a:solidFill>
              </a:rPr>
              <a:t>使用</a:t>
            </a:r>
            <a:r>
              <a:rPr lang="en-US" sz="4710" dirty="0">
                <a:solidFill>
                  <a:schemeClr val="bg1"/>
                </a:solidFill>
              </a:rPr>
              <a:t> </a:t>
            </a:r>
            <a:r>
              <a:rPr lang="en-US" sz="4710" dirty="0" err="1">
                <a:solidFill>
                  <a:schemeClr val="bg1"/>
                </a:solidFill>
              </a:rPr>
              <a:t>Blazor</a:t>
            </a:r>
            <a:r>
              <a:rPr lang="en-US" sz="4710" dirty="0">
                <a:solidFill>
                  <a:schemeClr val="bg1"/>
                </a:solidFill>
              </a:rPr>
              <a:t> </a:t>
            </a:r>
            <a:r>
              <a:rPr lang="zh-CN" altLang="en-US" sz="4710" dirty="0">
                <a:solidFill>
                  <a:schemeClr val="bg1"/>
                </a:solidFill>
              </a:rPr>
              <a:t>构建你的披萨网店界面</a:t>
            </a:r>
            <a:endParaRPr lang="en-US" sz="4710" dirty="0">
              <a:solidFill>
                <a:schemeClr val="bg1"/>
              </a:solidFill>
            </a:endParaRPr>
          </a:p>
        </p:txBody>
      </p:sp>
      <p:sp>
        <p:nvSpPr>
          <p:cNvPr id="3" name="TextBox 2">
            <a:extLst>
              <a:ext uri="{FF2B5EF4-FFF2-40B4-BE49-F238E27FC236}">
                <a16:creationId xmlns:a16="http://schemas.microsoft.com/office/drawing/2014/main" id="{E3A78164-DD10-4BA5-8236-D206CED3B957}"/>
              </a:ext>
            </a:extLst>
          </p:cNvPr>
          <p:cNvSpPr txBox="1"/>
          <p:nvPr/>
        </p:nvSpPr>
        <p:spPr>
          <a:xfrm>
            <a:off x="308646" y="5885793"/>
            <a:ext cx="11574707" cy="794064"/>
          </a:xfrm>
          <a:prstGeom prst="rect">
            <a:avLst/>
          </a:prstGeom>
          <a:noFill/>
        </p:spPr>
        <p:txBody>
          <a:bodyPr wrap="none" lIns="182880" tIns="146304" rIns="182880" bIns="146304" rtlCol="0">
            <a:spAutoFit/>
          </a:bodyPr>
          <a:lstStyle/>
          <a:p>
            <a:pPr>
              <a:lnSpc>
                <a:spcPct val="90000"/>
              </a:lnSpc>
              <a:spcAft>
                <a:spcPts val="600"/>
              </a:spcAft>
            </a:pPr>
            <a:r>
              <a:rPr lang="en-US" sz="3600" dirty="0">
                <a:solidFill>
                  <a:schemeClr val="accent2">
                    <a:lumMod val="40000"/>
                    <a:lumOff val="60000"/>
                  </a:schemeClr>
                </a:solidFill>
                <a:latin typeface="Segoe UI Light" panose="020B0502040204020203" pitchFamily="34" charset="0"/>
                <a:cs typeface="Segoe UI Light" panose="020B0502040204020203" pitchFamily="34" charset="0"/>
              </a:rPr>
              <a:t>https://github.com/BlazorHub/blazor-workshop/tree/zhcn</a:t>
            </a:r>
            <a:endParaRPr lang="en-US" sz="3600" dirty="0">
              <a:solidFill>
                <a:schemeClr val="accent2">
                  <a:lumMod val="40000"/>
                  <a:lumOff val="60000"/>
                </a:schemeClr>
              </a:solidFill>
            </a:endParaRPr>
          </a:p>
        </p:txBody>
      </p:sp>
      <p:pic>
        <p:nvPicPr>
          <p:cNvPr id="4" name="Picture 3">
            <a:extLst>
              <a:ext uri="{FF2B5EF4-FFF2-40B4-BE49-F238E27FC236}">
                <a16:creationId xmlns:a16="http://schemas.microsoft.com/office/drawing/2014/main" id="{87BD574B-45C9-4A17-B8DA-D721FD9A04E1}"/>
              </a:ext>
            </a:extLst>
          </p:cNvPr>
          <p:cNvPicPr>
            <a:picLocks noChangeAspect="1"/>
          </p:cNvPicPr>
          <p:nvPr/>
        </p:nvPicPr>
        <p:blipFill>
          <a:blip r:embed="rId3"/>
          <a:stretch>
            <a:fillRect/>
          </a:stretch>
        </p:blipFill>
        <p:spPr>
          <a:xfrm>
            <a:off x="1886521" y="1343583"/>
            <a:ext cx="8418958" cy="4542210"/>
          </a:xfrm>
          <a:prstGeom prst="rect">
            <a:avLst/>
          </a:prstGeom>
        </p:spPr>
      </p:pic>
    </p:spTree>
    <p:extLst>
      <p:ext uri="{BB962C8B-B14F-4D97-AF65-F5344CB8AC3E}">
        <p14:creationId xmlns:p14="http://schemas.microsoft.com/office/powerpoint/2010/main" val="366355446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18">
            <a:extLst>
              <a:ext uri="{FF2B5EF4-FFF2-40B4-BE49-F238E27FC236}">
                <a16:creationId xmlns:a16="http://schemas.microsoft.com/office/drawing/2014/main" id="{3F68A269-CA13-4480-9DDC-23E3D1B1D7C5}"/>
              </a:ext>
            </a:extLst>
          </p:cNvPr>
          <p:cNvSpPr txBox="1">
            <a:spLocks/>
          </p:cNvSpPr>
          <p:nvPr/>
        </p:nvSpPr>
        <p:spPr>
          <a:xfrm>
            <a:off x="587375" y="1770647"/>
            <a:ext cx="11017250"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Your platform for building anything</a:t>
            </a:r>
          </a:p>
        </p:txBody>
      </p:sp>
      <p:sp>
        <p:nvSpPr>
          <p:cNvPr id="43" name="Title 18">
            <a:extLst>
              <a:ext uri="{FF2B5EF4-FFF2-40B4-BE49-F238E27FC236}">
                <a16:creationId xmlns:a16="http://schemas.microsoft.com/office/drawing/2014/main" id="{A8B5AB0E-CD63-4418-9220-F46ABD088600}"/>
              </a:ext>
            </a:extLst>
          </p:cNvPr>
          <p:cNvSpPr txBox="1">
            <a:spLocks/>
          </p:cNvSpPr>
          <p:nvPr/>
        </p:nvSpPr>
        <p:spPr>
          <a:xfrm>
            <a:off x="587375" y="1081887"/>
            <a:ext cx="11017250" cy="67710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50" normalizeH="0" baseline="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.NET</a:t>
            </a:r>
          </a:p>
        </p:txBody>
      </p:sp>
      <p:cxnSp>
        <p:nvCxnSpPr>
          <p:cNvPr id="125" name="Straight Connector 124">
            <a:extLst>
              <a:ext uri="{FF2B5EF4-FFF2-40B4-BE49-F238E27FC236}">
                <a16:creationId xmlns:a16="http://schemas.microsoft.com/office/drawing/2014/main" id="{424CEB2D-DC3C-44F1-9A63-F52047B54EDE}"/>
              </a:ext>
              <a:ext uri="{C183D7F6-B498-43B3-948B-1728B52AA6E4}">
                <adec:decorative xmlns:adec="http://schemas.microsoft.com/office/drawing/2017/decorative" val="1"/>
              </a:ext>
            </a:extLst>
          </p:cNvPr>
          <p:cNvCxnSpPr>
            <a:cxnSpLocks/>
            <a:endCxn id="122" idx="2"/>
          </p:cNvCxnSpPr>
          <p:nvPr/>
        </p:nvCxnSpPr>
        <p:spPr>
          <a:xfrm flipV="1">
            <a:off x="6100199" y="4362740"/>
            <a:ext cx="0" cy="492697"/>
          </a:xfrm>
          <a:prstGeom prst="line">
            <a:avLst/>
          </a:prstGeom>
          <a:ln w="28575" cap="rnd">
            <a:solidFill>
              <a:srgbClr val="75757A"/>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45" name="broad application support" descr="broad application support">
            <a:extLst>
              <a:ext uri="{FF2B5EF4-FFF2-40B4-BE49-F238E27FC236}">
                <a16:creationId xmlns:a16="http://schemas.microsoft.com/office/drawing/2014/main" id="{88CFD0DF-6FEC-4959-B13F-937265EC0DE8}"/>
              </a:ext>
            </a:extLst>
          </p:cNvPr>
          <p:cNvGrpSpPr/>
          <p:nvPr/>
        </p:nvGrpSpPr>
        <p:grpSpPr>
          <a:xfrm>
            <a:off x="4139578" y="3184508"/>
            <a:ext cx="611788" cy="360630"/>
            <a:chOff x="6313882" y="1370180"/>
            <a:chExt cx="443543" cy="261457"/>
          </a:xfrm>
        </p:grpSpPr>
        <p:sp>
          <p:nvSpPr>
            <p:cNvPr id="46" name="Freeform 907">
              <a:extLst>
                <a:ext uri="{FF2B5EF4-FFF2-40B4-BE49-F238E27FC236}">
                  <a16:creationId xmlns:a16="http://schemas.microsoft.com/office/drawing/2014/main" id="{6F864DC7-B8C1-4AA6-B5E3-9921474C9CC9}"/>
                </a:ext>
              </a:extLst>
            </p:cNvPr>
            <p:cNvSpPr>
              <a:spLocks/>
            </p:cNvSpPr>
            <p:nvPr/>
          </p:nvSpPr>
          <p:spPr bwMode="auto">
            <a:xfrm>
              <a:off x="6313882" y="1370180"/>
              <a:ext cx="443543" cy="261457"/>
            </a:xfrm>
            <a:custGeom>
              <a:avLst/>
              <a:gdLst>
                <a:gd name="T0" fmla="*/ 382 w 384"/>
                <a:gd name="T1" fmla="*/ 159 h 228"/>
                <a:gd name="T2" fmla="*/ 382 w 384"/>
                <a:gd name="T3" fmla="*/ 156 h 228"/>
                <a:gd name="T4" fmla="*/ 384 w 384"/>
                <a:gd name="T5" fmla="*/ 139 h 228"/>
                <a:gd name="T6" fmla="*/ 297 w 384"/>
                <a:gd name="T7" fmla="*/ 51 h 228"/>
                <a:gd name="T8" fmla="*/ 278 w 384"/>
                <a:gd name="T9" fmla="*/ 53 h 228"/>
                <a:gd name="T10" fmla="*/ 184 w 384"/>
                <a:gd name="T11" fmla="*/ 0 h 228"/>
                <a:gd name="T12" fmla="*/ 73 w 384"/>
                <a:gd name="T13" fmla="*/ 114 h 228"/>
                <a:gd name="T14" fmla="*/ 73 w 384"/>
                <a:gd name="T15" fmla="*/ 119 h 228"/>
                <a:gd name="T16" fmla="*/ 55 w 384"/>
                <a:gd name="T17" fmla="*/ 116 h 228"/>
                <a:gd name="T18" fmla="*/ 0 w 384"/>
                <a:gd name="T19" fmla="*/ 172 h 228"/>
                <a:gd name="T20" fmla="*/ 49 w 384"/>
                <a:gd name="T21" fmla="*/ 227 h 228"/>
                <a:gd name="T22" fmla="*/ 297 w 384"/>
                <a:gd name="T23" fmla="*/ 228 h 228"/>
                <a:gd name="T24" fmla="*/ 373 w 384"/>
                <a:gd name="T25" fmla="*/ 182 h 228"/>
                <a:gd name="T26" fmla="*/ 374 w 384"/>
                <a:gd name="T27" fmla="*/ 180 h 228"/>
                <a:gd name="T28" fmla="*/ 382 w 384"/>
                <a:gd name="T29" fmla="*/ 15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4" h="228">
                  <a:moveTo>
                    <a:pt x="382" y="159"/>
                  </a:moveTo>
                  <a:cubicBezTo>
                    <a:pt x="382" y="158"/>
                    <a:pt x="382" y="157"/>
                    <a:pt x="382" y="156"/>
                  </a:cubicBezTo>
                  <a:cubicBezTo>
                    <a:pt x="383" y="151"/>
                    <a:pt x="384" y="145"/>
                    <a:pt x="384" y="139"/>
                  </a:cubicBezTo>
                  <a:cubicBezTo>
                    <a:pt x="384" y="90"/>
                    <a:pt x="345" y="51"/>
                    <a:pt x="297" y="51"/>
                  </a:cubicBezTo>
                  <a:cubicBezTo>
                    <a:pt x="291" y="51"/>
                    <a:pt x="284" y="52"/>
                    <a:pt x="278" y="53"/>
                  </a:cubicBezTo>
                  <a:cubicBezTo>
                    <a:pt x="258" y="21"/>
                    <a:pt x="224" y="0"/>
                    <a:pt x="184" y="0"/>
                  </a:cubicBezTo>
                  <a:cubicBezTo>
                    <a:pt x="122" y="0"/>
                    <a:pt x="73" y="51"/>
                    <a:pt x="73" y="114"/>
                  </a:cubicBezTo>
                  <a:cubicBezTo>
                    <a:pt x="73" y="116"/>
                    <a:pt x="73" y="117"/>
                    <a:pt x="73" y="119"/>
                  </a:cubicBezTo>
                  <a:cubicBezTo>
                    <a:pt x="67" y="117"/>
                    <a:pt x="61" y="116"/>
                    <a:pt x="55" y="116"/>
                  </a:cubicBezTo>
                  <a:cubicBezTo>
                    <a:pt x="25" y="116"/>
                    <a:pt x="0" y="141"/>
                    <a:pt x="0" y="172"/>
                  </a:cubicBezTo>
                  <a:cubicBezTo>
                    <a:pt x="0" y="201"/>
                    <a:pt x="22" y="225"/>
                    <a:pt x="49" y="227"/>
                  </a:cubicBezTo>
                  <a:cubicBezTo>
                    <a:pt x="297" y="228"/>
                    <a:pt x="297" y="228"/>
                    <a:pt x="297" y="228"/>
                  </a:cubicBezTo>
                  <a:cubicBezTo>
                    <a:pt x="330" y="228"/>
                    <a:pt x="358" y="210"/>
                    <a:pt x="373" y="182"/>
                  </a:cubicBezTo>
                  <a:cubicBezTo>
                    <a:pt x="373" y="182"/>
                    <a:pt x="374" y="181"/>
                    <a:pt x="374" y="180"/>
                  </a:cubicBezTo>
                  <a:cubicBezTo>
                    <a:pt x="377" y="175"/>
                    <a:pt x="380" y="168"/>
                    <a:pt x="382" y="159"/>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7" name="Freeform 908">
              <a:extLst>
                <a:ext uri="{FF2B5EF4-FFF2-40B4-BE49-F238E27FC236}">
                  <a16:creationId xmlns:a16="http://schemas.microsoft.com/office/drawing/2014/main" id="{B36C4436-7E42-447C-B0BD-9C38C71CDD8E}"/>
                </a:ext>
              </a:extLst>
            </p:cNvPr>
            <p:cNvSpPr>
              <a:spLocks/>
            </p:cNvSpPr>
            <p:nvPr/>
          </p:nvSpPr>
          <p:spPr bwMode="auto">
            <a:xfrm>
              <a:off x="6453948" y="1416869"/>
              <a:ext cx="163410" cy="166524"/>
            </a:xfrm>
            <a:custGeom>
              <a:avLst/>
              <a:gdLst>
                <a:gd name="T0" fmla="*/ 142 w 142"/>
                <a:gd name="T1" fmla="*/ 80 h 145"/>
                <a:gd name="T2" fmla="*/ 142 w 142"/>
                <a:gd name="T3" fmla="*/ 65 h 145"/>
                <a:gd name="T4" fmla="*/ 127 w 142"/>
                <a:gd name="T5" fmla="*/ 65 h 145"/>
                <a:gd name="T6" fmla="*/ 116 w 142"/>
                <a:gd name="T7" fmla="*/ 38 h 145"/>
                <a:gd name="T8" fmla="*/ 127 w 142"/>
                <a:gd name="T9" fmla="*/ 27 h 145"/>
                <a:gd name="T10" fmla="*/ 116 w 142"/>
                <a:gd name="T11" fmla="*/ 16 h 145"/>
                <a:gd name="T12" fmla="*/ 105 w 142"/>
                <a:gd name="T13" fmla="*/ 27 h 145"/>
                <a:gd name="T14" fmla="*/ 79 w 142"/>
                <a:gd name="T15" fmla="*/ 16 h 145"/>
                <a:gd name="T16" fmla="*/ 79 w 142"/>
                <a:gd name="T17" fmla="*/ 0 h 145"/>
                <a:gd name="T18" fmla="*/ 64 w 142"/>
                <a:gd name="T19" fmla="*/ 0 h 145"/>
                <a:gd name="T20" fmla="*/ 64 w 142"/>
                <a:gd name="T21" fmla="*/ 16 h 145"/>
                <a:gd name="T22" fmla="*/ 37 w 142"/>
                <a:gd name="T23" fmla="*/ 27 h 145"/>
                <a:gd name="T24" fmla="*/ 27 w 142"/>
                <a:gd name="T25" fmla="*/ 16 h 145"/>
                <a:gd name="T26" fmla="*/ 16 w 142"/>
                <a:gd name="T27" fmla="*/ 27 h 145"/>
                <a:gd name="T28" fmla="*/ 27 w 142"/>
                <a:gd name="T29" fmla="*/ 38 h 145"/>
                <a:gd name="T30" fmla="*/ 16 w 142"/>
                <a:gd name="T31" fmla="*/ 65 h 145"/>
                <a:gd name="T32" fmla="*/ 0 w 142"/>
                <a:gd name="T33" fmla="*/ 65 h 145"/>
                <a:gd name="T34" fmla="*/ 0 w 142"/>
                <a:gd name="T35" fmla="*/ 81 h 145"/>
                <a:gd name="T36" fmla="*/ 16 w 142"/>
                <a:gd name="T37" fmla="*/ 81 h 145"/>
                <a:gd name="T38" fmla="*/ 27 w 142"/>
                <a:gd name="T39" fmla="*/ 108 h 145"/>
                <a:gd name="T40" fmla="*/ 16 w 142"/>
                <a:gd name="T41" fmla="*/ 119 h 145"/>
                <a:gd name="T42" fmla="*/ 27 w 142"/>
                <a:gd name="T43" fmla="*/ 130 h 145"/>
                <a:gd name="T44" fmla="*/ 37 w 142"/>
                <a:gd name="T45" fmla="*/ 118 h 145"/>
                <a:gd name="T46" fmla="*/ 64 w 142"/>
                <a:gd name="T47" fmla="*/ 130 h 145"/>
                <a:gd name="T48" fmla="*/ 64 w 142"/>
                <a:gd name="T49" fmla="*/ 145 h 145"/>
                <a:gd name="T50" fmla="*/ 79 w 142"/>
                <a:gd name="T51" fmla="*/ 145 h 145"/>
                <a:gd name="T52" fmla="*/ 79 w 142"/>
                <a:gd name="T53" fmla="*/ 130 h 145"/>
                <a:gd name="T54" fmla="*/ 105 w 142"/>
                <a:gd name="T55" fmla="*/ 118 h 145"/>
                <a:gd name="T56" fmla="*/ 116 w 142"/>
                <a:gd name="T57" fmla="*/ 130 h 145"/>
                <a:gd name="T58" fmla="*/ 127 w 142"/>
                <a:gd name="T59" fmla="*/ 119 h 145"/>
                <a:gd name="T60" fmla="*/ 116 w 142"/>
                <a:gd name="T61" fmla="*/ 108 h 145"/>
                <a:gd name="T62" fmla="*/ 127 w 142"/>
                <a:gd name="T63" fmla="*/ 81 h 145"/>
                <a:gd name="T64" fmla="*/ 142 w 142"/>
                <a:gd name="T65" fmla="*/ 81 h 145"/>
                <a:gd name="T66" fmla="*/ 142 w 142"/>
                <a:gd name="T67" fmla="*/ 8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2" h="145">
                  <a:moveTo>
                    <a:pt x="142" y="80"/>
                  </a:moveTo>
                  <a:cubicBezTo>
                    <a:pt x="142" y="65"/>
                    <a:pt x="142" y="65"/>
                    <a:pt x="142" y="65"/>
                  </a:cubicBezTo>
                  <a:cubicBezTo>
                    <a:pt x="127" y="65"/>
                    <a:pt x="127" y="65"/>
                    <a:pt x="127" y="65"/>
                  </a:cubicBezTo>
                  <a:cubicBezTo>
                    <a:pt x="126" y="55"/>
                    <a:pt x="122" y="46"/>
                    <a:pt x="116" y="38"/>
                  </a:cubicBezTo>
                  <a:cubicBezTo>
                    <a:pt x="127" y="27"/>
                    <a:pt x="127" y="27"/>
                    <a:pt x="127" y="27"/>
                  </a:cubicBezTo>
                  <a:cubicBezTo>
                    <a:pt x="116" y="16"/>
                    <a:pt x="116" y="16"/>
                    <a:pt x="116" y="16"/>
                  </a:cubicBezTo>
                  <a:cubicBezTo>
                    <a:pt x="105" y="27"/>
                    <a:pt x="105" y="27"/>
                    <a:pt x="105" y="27"/>
                  </a:cubicBezTo>
                  <a:cubicBezTo>
                    <a:pt x="98" y="21"/>
                    <a:pt x="89" y="17"/>
                    <a:pt x="79" y="16"/>
                  </a:cubicBezTo>
                  <a:cubicBezTo>
                    <a:pt x="79" y="0"/>
                    <a:pt x="79" y="0"/>
                    <a:pt x="79" y="0"/>
                  </a:cubicBezTo>
                  <a:cubicBezTo>
                    <a:pt x="64" y="0"/>
                    <a:pt x="64" y="0"/>
                    <a:pt x="64" y="0"/>
                  </a:cubicBezTo>
                  <a:cubicBezTo>
                    <a:pt x="64" y="16"/>
                    <a:pt x="64" y="16"/>
                    <a:pt x="64" y="16"/>
                  </a:cubicBezTo>
                  <a:cubicBezTo>
                    <a:pt x="54" y="17"/>
                    <a:pt x="45" y="21"/>
                    <a:pt x="37" y="27"/>
                  </a:cubicBezTo>
                  <a:cubicBezTo>
                    <a:pt x="27" y="16"/>
                    <a:pt x="27" y="16"/>
                    <a:pt x="27" y="16"/>
                  </a:cubicBezTo>
                  <a:cubicBezTo>
                    <a:pt x="16" y="27"/>
                    <a:pt x="16" y="27"/>
                    <a:pt x="16" y="27"/>
                  </a:cubicBezTo>
                  <a:cubicBezTo>
                    <a:pt x="27" y="38"/>
                    <a:pt x="27" y="38"/>
                    <a:pt x="27" y="38"/>
                  </a:cubicBezTo>
                  <a:cubicBezTo>
                    <a:pt x="21" y="46"/>
                    <a:pt x="17" y="55"/>
                    <a:pt x="16" y="65"/>
                  </a:cubicBezTo>
                  <a:cubicBezTo>
                    <a:pt x="0" y="65"/>
                    <a:pt x="0" y="65"/>
                    <a:pt x="0" y="65"/>
                  </a:cubicBezTo>
                  <a:cubicBezTo>
                    <a:pt x="0" y="81"/>
                    <a:pt x="0" y="81"/>
                    <a:pt x="0" y="81"/>
                  </a:cubicBezTo>
                  <a:cubicBezTo>
                    <a:pt x="16" y="81"/>
                    <a:pt x="16" y="81"/>
                    <a:pt x="16" y="81"/>
                  </a:cubicBezTo>
                  <a:cubicBezTo>
                    <a:pt x="17" y="91"/>
                    <a:pt x="21" y="100"/>
                    <a:pt x="27" y="108"/>
                  </a:cubicBezTo>
                  <a:cubicBezTo>
                    <a:pt x="16" y="119"/>
                    <a:pt x="16" y="119"/>
                    <a:pt x="16" y="119"/>
                  </a:cubicBezTo>
                  <a:cubicBezTo>
                    <a:pt x="27" y="130"/>
                    <a:pt x="27" y="130"/>
                    <a:pt x="27" y="130"/>
                  </a:cubicBezTo>
                  <a:cubicBezTo>
                    <a:pt x="37" y="118"/>
                    <a:pt x="37" y="118"/>
                    <a:pt x="37" y="118"/>
                  </a:cubicBezTo>
                  <a:cubicBezTo>
                    <a:pt x="45" y="124"/>
                    <a:pt x="54" y="128"/>
                    <a:pt x="64" y="130"/>
                  </a:cubicBezTo>
                  <a:cubicBezTo>
                    <a:pt x="64" y="145"/>
                    <a:pt x="64" y="145"/>
                    <a:pt x="64" y="145"/>
                  </a:cubicBezTo>
                  <a:cubicBezTo>
                    <a:pt x="79" y="145"/>
                    <a:pt x="79" y="145"/>
                    <a:pt x="79" y="145"/>
                  </a:cubicBezTo>
                  <a:cubicBezTo>
                    <a:pt x="79" y="130"/>
                    <a:pt x="79" y="130"/>
                    <a:pt x="79" y="130"/>
                  </a:cubicBezTo>
                  <a:cubicBezTo>
                    <a:pt x="89" y="128"/>
                    <a:pt x="98" y="124"/>
                    <a:pt x="105" y="118"/>
                  </a:cubicBezTo>
                  <a:cubicBezTo>
                    <a:pt x="116" y="130"/>
                    <a:pt x="116" y="130"/>
                    <a:pt x="116" y="130"/>
                  </a:cubicBezTo>
                  <a:cubicBezTo>
                    <a:pt x="127" y="119"/>
                    <a:pt x="127" y="119"/>
                    <a:pt x="127" y="119"/>
                  </a:cubicBezTo>
                  <a:cubicBezTo>
                    <a:pt x="116" y="108"/>
                    <a:pt x="116" y="108"/>
                    <a:pt x="116" y="108"/>
                  </a:cubicBezTo>
                  <a:cubicBezTo>
                    <a:pt x="122" y="100"/>
                    <a:pt x="126" y="91"/>
                    <a:pt x="127" y="81"/>
                  </a:cubicBezTo>
                  <a:cubicBezTo>
                    <a:pt x="142" y="81"/>
                    <a:pt x="142" y="81"/>
                    <a:pt x="142" y="81"/>
                  </a:cubicBezTo>
                  <a:lnTo>
                    <a:pt x="142" y="8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8" name="Oval 909">
              <a:extLst>
                <a:ext uri="{FF2B5EF4-FFF2-40B4-BE49-F238E27FC236}">
                  <a16:creationId xmlns:a16="http://schemas.microsoft.com/office/drawing/2014/main" id="{D2EADCBA-9F9D-4474-90BC-C05AC1438D8D}"/>
                </a:ext>
              </a:extLst>
            </p:cNvPr>
            <p:cNvSpPr>
              <a:spLocks noChangeArrowheads="1"/>
            </p:cNvSpPr>
            <p:nvPr/>
          </p:nvSpPr>
          <p:spPr bwMode="auto">
            <a:xfrm>
              <a:off x="6499080" y="1463557"/>
              <a:ext cx="73145" cy="73146"/>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9" name="Freeform 910">
              <a:extLst>
                <a:ext uri="{FF2B5EF4-FFF2-40B4-BE49-F238E27FC236}">
                  <a16:creationId xmlns:a16="http://schemas.microsoft.com/office/drawing/2014/main" id="{8D68237B-1D8D-4F1C-B9DE-8CF2DF83BA42}"/>
                </a:ext>
              </a:extLst>
            </p:cNvPr>
            <p:cNvSpPr>
              <a:spLocks/>
            </p:cNvSpPr>
            <p:nvPr/>
          </p:nvSpPr>
          <p:spPr bwMode="auto">
            <a:xfrm>
              <a:off x="6631366" y="1499353"/>
              <a:ext cx="73145" cy="74702"/>
            </a:xfrm>
            <a:custGeom>
              <a:avLst/>
              <a:gdLst>
                <a:gd name="T0" fmla="*/ 64 w 64"/>
                <a:gd name="T1" fmla="*/ 36 h 65"/>
                <a:gd name="T2" fmla="*/ 64 w 64"/>
                <a:gd name="T3" fmla="*/ 30 h 65"/>
                <a:gd name="T4" fmla="*/ 57 w 64"/>
                <a:gd name="T5" fmla="*/ 30 h 65"/>
                <a:gd name="T6" fmla="*/ 52 w 64"/>
                <a:gd name="T7" fmla="*/ 17 h 65"/>
                <a:gd name="T8" fmla="*/ 57 w 64"/>
                <a:gd name="T9" fmla="*/ 12 h 65"/>
                <a:gd name="T10" fmla="*/ 52 w 64"/>
                <a:gd name="T11" fmla="*/ 8 h 65"/>
                <a:gd name="T12" fmla="*/ 47 w 64"/>
                <a:gd name="T13" fmla="*/ 13 h 65"/>
                <a:gd name="T14" fmla="*/ 35 w 64"/>
                <a:gd name="T15" fmla="*/ 8 h 65"/>
                <a:gd name="T16" fmla="*/ 35 w 64"/>
                <a:gd name="T17" fmla="*/ 0 h 65"/>
                <a:gd name="T18" fmla="*/ 29 w 64"/>
                <a:gd name="T19" fmla="*/ 0 h 65"/>
                <a:gd name="T20" fmla="*/ 29 w 64"/>
                <a:gd name="T21" fmla="*/ 8 h 65"/>
                <a:gd name="T22" fmla="*/ 17 w 64"/>
                <a:gd name="T23" fmla="*/ 13 h 65"/>
                <a:gd name="T24" fmla="*/ 12 w 64"/>
                <a:gd name="T25" fmla="*/ 8 h 65"/>
                <a:gd name="T26" fmla="*/ 7 w 64"/>
                <a:gd name="T27" fmla="*/ 12 h 65"/>
                <a:gd name="T28" fmla="*/ 12 w 64"/>
                <a:gd name="T29" fmla="*/ 17 h 65"/>
                <a:gd name="T30" fmla="*/ 7 w 64"/>
                <a:gd name="T31" fmla="*/ 30 h 65"/>
                <a:gd name="T32" fmla="*/ 0 w 64"/>
                <a:gd name="T33" fmla="*/ 30 h 65"/>
                <a:gd name="T34" fmla="*/ 0 w 64"/>
                <a:gd name="T35" fmla="*/ 36 h 65"/>
                <a:gd name="T36" fmla="*/ 7 w 64"/>
                <a:gd name="T37" fmla="*/ 36 h 65"/>
                <a:gd name="T38" fmla="*/ 12 w 64"/>
                <a:gd name="T39" fmla="*/ 48 h 65"/>
                <a:gd name="T40" fmla="*/ 7 w 64"/>
                <a:gd name="T41" fmla="*/ 54 h 65"/>
                <a:gd name="T42" fmla="*/ 12 w 64"/>
                <a:gd name="T43" fmla="*/ 58 h 65"/>
                <a:gd name="T44" fmla="*/ 17 w 64"/>
                <a:gd name="T45" fmla="*/ 53 h 65"/>
                <a:gd name="T46" fmla="*/ 29 w 64"/>
                <a:gd name="T47" fmla="*/ 58 h 65"/>
                <a:gd name="T48" fmla="*/ 29 w 64"/>
                <a:gd name="T49" fmla="*/ 65 h 65"/>
                <a:gd name="T50" fmla="*/ 35 w 64"/>
                <a:gd name="T51" fmla="*/ 65 h 65"/>
                <a:gd name="T52" fmla="*/ 35 w 64"/>
                <a:gd name="T53" fmla="*/ 58 h 65"/>
                <a:gd name="T54" fmla="*/ 47 w 64"/>
                <a:gd name="T55" fmla="*/ 53 h 65"/>
                <a:gd name="T56" fmla="*/ 52 w 64"/>
                <a:gd name="T57" fmla="*/ 58 h 65"/>
                <a:gd name="T58" fmla="*/ 57 w 64"/>
                <a:gd name="T59" fmla="*/ 54 h 65"/>
                <a:gd name="T60" fmla="*/ 52 w 64"/>
                <a:gd name="T61" fmla="*/ 48 h 65"/>
                <a:gd name="T62" fmla="*/ 57 w 64"/>
                <a:gd name="T63" fmla="*/ 36 h 65"/>
                <a:gd name="T64" fmla="*/ 64 w 64"/>
                <a:gd name="T65" fmla="*/ 3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65">
                  <a:moveTo>
                    <a:pt x="64" y="36"/>
                  </a:moveTo>
                  <a:cubicBezTo>
                    <a:pt x="64" y="30"/>
                    <a:pt x="64" y="30"/>
                    <a:pt x="64" y="30"/>
                  </a:cubicBezTo>
                  <a:cubicBezTo>
                    <a:pt x="57" y="30"/>
                    <a:pt x="57" y="30"/>
                    <a:pt x="57" y="30"/>
                  </a:cubicBezTo>
                  <a:cubicBezTo>
                    <a:pt x="56" y="25"/>
                    <a:pt x="54" y="21"/>
                    <a:pt x="52" y="17"/>
                  </a:cubicBezTo>
                  <a:cubicBezTo>
                    <a:pt x="57" y="12"/>
                    <a:pt x="57" y="12"/>
                    <a:pt x="57" y="12"/>
                  </a:cubicBezTo>
                  <a:cubicBezTo>
                    <a:pt x="52" y="8"/>
                    <a:pt x="52" y="8"/>
                    <a:pt x="52" y="8"/>
                  </a:cubicBezTo>
                  <a:cubicBezTo>
                    <a:pt x="47" y="13"/>
                    <a:pt x="47" y="13"/>
                    <a:pt x="47" y="13"/>
                  </a:cubicBezTo>
                  <a:cubicBezTo>
                    <a:pt x="44" y="10"/>
                    <a:pt x="40" y="8"/>
                    <a:pt x="35" y="8"/>
                  </a:cubicBezTo>
                  <a:cubicBezTo>
                    <a:pt x="35" y="0"/>
                    <a:pt x="35" y="0"/>
                    <a:pt x="35" y="0"/>
                  </a:cubicBezTo>
                  <a:cubicBezTo>
                    <a:pt x="29" y="0"/>
                    <a:pt x="29" y="0"/>
                    <a:pt x="29" y="0"/>
                  </a:cubicBezTo>
                  <a:cubicBezTo>
                    <a:pt x="29" y="8"/>
                    <a:pt x="29" y="8"/>
                    <a:pt x="29" y="8"/>
                  </a:cubicBezTo>
                  <a:cubicBezTo>
                    <a:pt x="24" y="8"/>
                    <a:pt x="20" y="10"/>
                    <a:pt x="17" y="13"/>
                  </a:cubicBezTo>
                  <a:cubicBezTo>
                    <a:pt x="12" y="8"/>
                    <a:pt x="12" y="8"/>
                    <a:pt x="12" y="8"/>
                  </a:cubicBezTo>
                  <a:cubicBezTo>
                    <a:pt x="7" y="12"/>
                    <a:pt x="7" y="12"/>
                    <a:pt x="7" y="12"/>
                  </a:cubicBezTo>
                  <a:cubicBezTo>
                    <a:pt x="12" y="17"/>
                    <a:pt x="12" y="17"/>
                    <a:pt x="12" y="17"/>
                  </a:cubicBezTo>
                  <a:cubicBezTo>
                    <a:pt x="9" y="21"/>
                    <a:pt x="8" y="25"/>
                    <a:pt x="7" y="30"/>
                  </a:cubicBezTo>
                  <a:cubicBezTo>
                    <a:pt x="0" y="30"/>
                    <a:pt x="0" y="30"/>
                    <a:pt x="0" y="30"/>
                  </a:cubicBezTo>
                  <a:cubicBezTo>
                    <a:pt x="0" y="36"/>
                    <a:pt x="0" y="36"/>
                    <a:pt x="0" y="36"/>
                  </a:cubicBezTo>
                  <a:cubicBezTo>
                    <a:pt x="7" y="36"/>
                    <a:pt x="7" y="36"/>
                    <a:pt x="7" y="36"/>
                  </a:cubicBezTo>
                  <a:cubicBezTo>
                    <a:pt x="8" y="41"/>
                    <a:pt x="9" y="45"/>
                    <a:pt x="12" y="48"/>
                  </a:cubicBezTo>
                  <a:cubicBezTo>
                    <a:pt x="7" y="54"/>
                    <a:pt x="7" y="54"/>
                    <a:pt x="7" y="54"/>
                  </a:cubicBezTo>
                  <a:cubicBezTo>
                    <a:pt x="12" y="58"/>
                    <a:pt x="12" y="58"/>
                    <a:pt x="12" y="58"/>
                  </a:cubicBezTo>
                  <a:cubicBezTo>
                    <a:pt x="17" y="53"/>
                    <a:pt x="17" y="53"/>
                    <a:pt x="17" y="53"/>
                  </a:cubicBezTo>
                  <a:cubicBezTo>
                    <a:pt x="20" y="56"/>
                    <a:pt x="24" y="58"/>
                    <a:pt x="29" y="58"/>
                  </a:cubicBezTo>
                  <a:cubicBezTo>
                    <a:pt x="29" y="65"/>
                    <a:pt x="29" y="65"/>
                    <a:pt x="29" y="65"/>
                  </a:cubicBezTo>
                  <a:cubicBezTo>
                    <a:pt x="35" y="65"/>
                    <a:pt x="35" y="65"/>
                    <a:pt x="35" y="65"/>
                  </a:cubicBezTo>
                  <a:cubicBezTo>
                    <a:pt x="35" y="58"/>
                    <a:pt x="35" y="58"/>
                    <a:pt x="35" y="58"/>
                  </a:cubicBezTo>
                  <a:cubicBezTo>
                    <a:pt x="40" y="58"/>
                    <a:pt x="44" y="56"/>
                    <a:pt x="47" y="53"/>
                  </a:cubicBezTo>
                  <a:cubicBezTo>
                    <a:pt x="52" y="58"/>
                    <a:pt x="52" y="58"/>
                    <a:pt x="52" y="58"/>
                  </a:cubicBezTo>
                  <a:cubicBezTo>
                    <a:pt x="57" y="54"/>
                    <a:pt x="57" y="54"/>
                    <a:pt x="57" y="54"/>
                  </a:cubicBezTo>
                  <a:cubicBezTo>
                    <a:pt x="52" y="48"/>
                    <a:pt x="52" y="48"/>
                    <a:pt x="52" y="48"/>
                  </a:cubicBezTo>
                  <a:cubicBezTo>
                    <a:pt x="54" y="45"/>
                    <a:pt x="56" y="41"/>
                    <a:pt x="57" y="36"/>
                  </a:cubicBezTo>
                  <a:lnTo>
                    <a:pt x="64" y="36"/>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50" name="Freeform 911">
              <a:extLst>
                <a:ext uri="{FF2B5EF4-FFF2-40B4-BE49-F238E27FC236}">
                  <a16:creationId xmlns:a16="http://schemas.microsoft.com/office/drawing/2014/main" id="{C39B4A88-3977-4662-9725-3D5B66A94B85}"/>
                </a:ext>
              </a:extLst>
            </p:cNvPr>
            <p:cNvSpPr>
              <a:spLocks/>
            </p:cNvSpPr>
            <p:nvPr/>
          </p:nvSpPr>
          <p:spPr bwMode="auto">
            <a:xfrm>
              <a:off x="6654710" y="1524253"/>
              <a:ext cx="28013" cy="26457"/>
            </a:xfrm>
            <a:custGeom>
              <a:avLst/>
              <a:gdLst>
                <a:gd name="T0" fmla="*/ 12 w 24"/>
                <a:gd name="T1" fmla="*/ 24 h 24"/>
                <a:gd name="T2" fmla="*/ 0 w 24"/>
                <a:gd name="T3" fmla="*/ 12 h 24"/>
                <a:gd name="T4" fmla="*/ 12 w 24"/>
                <a:gd name="T5" fmla="*/ 0 h 24"/>
                <a:gd name="T6" fmla="*/ 24 w 24"/>
                <a:gd name="T7" fmla="*/ 12 h 24"/>
                <a:gd name="T8" fmla="*/ 12 w 24"/>
                <a:gd name="T9" fmla="*/ 24 h 24"/>
              </a:gdLst>
              <a:ahLst/>
              <a:cxnLst>
                <a:cxn ang="0">
                  <a:pos x="T0" y="T1"/>
                </a:cxn>
                <a:cxn ang="0">
                  <a:pos x="T2" y="T3"/>
                </a:cxn>
                <a:cxn ang="0">
                  <a:pos x="T4" y="T5"/>
                </a:cxn>
                <a:cxn ang="0">
                  <a:pos x="T6" y="T7"/>
                </a:cxn>
                <a:cxn ang="0">
                  <a:pos x="T8" y="T9"/>
                </a:cxn>
              </a:cxnLst>
              <a:rect l="0" t="0" r="r" b="b"/>
              <a:pathLst>
                <a:path w="24" h="24">
                  <a:moveTo>
                    <a:pt x="12" y="24"/>
                  </a:moveTo>
                  <a:cubicBezTo>
                    <a:pt x="5" y="24"/>
                    <a:pt x="0" y="19"/>
                    <a:pt x="0" y="12"/>
                  </a:cubicBezTo>
                  <a:cubicBezTo>
                    <a:pt x="0" y="5"/>
                    <a:pt x="5" y="0"/>
                    <a:pt x="12" y="0"/>
                  </a:cubicBezTo>
                  <a:cubicBezTo>
                    <a:pt x="19" y="0"/>
                    <a:pt x="24" y="5"/>
                    <a:pt x="24" y="12"/>
                  </a:cubicBezTo>
                  <a:cubicBezTo>
                    <a:pt x="24" y="19"/>
                    <a:pt x="18" y="24"/>
                    <a:pt x="12" y="24"/>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pic>
        <p:nvPicPr>
          <p:cNvPr id="58" name="Graphic 57" descr="Icon of connected dots ">
            <a:extLst>
              <a:ext uri="{FF2B5EF4-FFF2-40B4-BE49-F238E27FC236}">
                <a16:creationId xmlns:a16="http://schemas.microsoft.com/office/drawing/2014/main" id="{E1DAFB14-5526-4670-A72F-F0D7AA1FEB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75153" y="3109845"/>
            <a:ext cx="578454" cy="509954"/>
          </a:xfrm>
          <a:prstGeom prst="rect">
            <a:avLst/>
          </a:prstGeom>
        </p:spPr>
      </p:pic>
      <p:grpSp>
        <p:nvGrpSpPr>
          <p:cNvPr id="59" name="online" descr="online">
            <a:extLst>
              <a:ext uri="{FF2B5EF4-FFF2-40B4-BE49-F238E27FC236}">
                <a16:creationId xmlns:a16="http://schemas.microsoft.com/office/drawing/2014/main" id="{4011EA94-9DC3-4542-B438-A34B3CBD6D0C}"/>
              </a:ext>
            </a:extLst>
          </p:cNvPr>
          <p:cNvGrpSpPr/>
          <p:nvPr/>
        </p:nvGrpSpPr>
        <p:grpSpPr>
          <a:xfrm>
            <a:off x="2489742" y="3063821"/>
            <a:ext cx="602002" cy="602002"/>
            <a:chOff x="4472102" y="5773612"/>
            <a:chExt cx="436448" cy="436448"/>
          </a:xfrm>
        </p:grpSpPr>
        <p:sp>
          <p:nvSpPr>
            <p:cNvPr id="60" name="Freeform: Shape 59">
              <a:extLst>
                <a:ext uri="{FF2B5EF4-FFF2-40B4-BE49-F238E27FC236}">
                  <a16:creationId xmlns:a16="http://schemas.microsoft.com/office/drawing/2014/main" id="{2A1DDE8F-BC5E-4043-A1F2-30E565F7A8BA}"/>
                </a:ext>
              </a:extLst>
            </p:cNvPr>
            <p:cNvSpPr/>
            <p:nvPr/>
          </p:nvSpPr>
          <p:spPr>
            <a:xfrm>
              <a:off x="4720145" y="5989603"/>
              <a:ext cx="4499" cy="4499"/>
            </a:xfrm>
            <a:custGeom>
              <a:avLst/>
              <a:gdLst>
                <a:gd name="connsiteX0" fmla="*/ 1566 w 4499"/>
                <a:gd name="connsiteY0" fmla="*/ 1566 h 0"/>
                <a:gd name="connsiteX1" fmla="*/ 5585 w 4499"/>
                <a:gd name="connsiteY1" fmla="*/ 1566 h 0"/>
              </a:gdLst>
              <a:ahLst/>
              <a:cxnLst>
                <a:cxn ang="0">
                  <a:pos x="connsiteX0" y="connsiteY0"/>
                </a:cxn>
                <a:cxn ang="0">
                  <a:pos x="connsiteX1" y="connsiteY1"/>
                </a:cxn>
              </a:cxnLst>
              <a:rect l="l" t="t" r="r" b="b"/>
              <a:pathLst>
                <a:path w="4499">
                  <a:moveTo>
                    <a:pt x="1566" y="1566"/>
                  </a:moveTo>
                  <a:lnTo>
                    <a:pt x="5585" y="1566"/>
                  </a:lnTo>
                </a:path>
              </a:pathLst>
            </a:custGeom>
            <a:noFill/>
            <a:ln w="4419" cap="flat">
              <a:solidFill>
                <a:srgbClr val="75757A"/>
              </a:solid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A8FD3C3E-4C9D-438A-B038-CB521732F057}"/>
                </a:ext>
              </a:extLst>
            </p:cNvPr>
            <p:cNvSpPr/>
            <p:nvPr/>
          </p:nvSpPr>
          <p:spPr>
            <a:xfrm>
              <a:off x="4720145" y="5823949"/>
              <a:ext cx="4499" cy="4499"/>
            </a:xfrm>
            <a:custGeom>
              <a:avLst/>
              <a:gdLst>
                <a:gd name="connsiteX0" fmla="*/ 1566 w 4499"/>
                <a:gd name="connsiteY0" fmla="*/ 1566 h 0"/>
                <a:gd name="connsiteX1" fmla="*/ 5585 w 4499"/>
                <a:gd name="connsiteY1" fmla="*/ 1566 h 0"/>
              </a:gdLst>
              <a:ahLst/>
              <a:cxnLst>
                <a:cxn ang="0">
                  <a:pos x="connsiteX0" y="connsiteY0"/>
                </a:cxn>
                <a:cxn ang="0">
                  <a:pos x="connsiteX1" y="connsiteY1"/>
                </a:cxn>
              </a:cxnLst>
              <a:rect l="l" t="t" r="r" b="b"/>
              <a:pathLst>
                <a:path w="4499">
                  <a:moveTo>
                    <a:pt x="1566" y="1566"/>
                  </a:moveTo>
                  <a:lnTo>
                    <a:pt x="5585" y="1566"/>
                  </a:lnTo>
                </a:path>
              </a:pathLst>
            </a:custGeom>
            <a:noFill/>
            <a:ln w="4419" cap="flat">
              <a:solidFill>
                <a:srgbClr val="75757A"/>
              </a:solid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1A23E61D-AA5C-43DC-A9D5-44B9E558570C}"/>
                </a:ext>
              </a:extLst>
            </p:cNvPr>
            <p:cNvSpPr/>
            <p:nvPr/>
          </p:nvSpPr>
          <p:spPr>
            <a:xfrm>
              <a:off x="4473724" y="5778339"/>
              <a:ext cx="427449" cy="427449"/>
            </a:xfrm>
            <a:custGeom>
              <a:avLst/>
              <a:gdLst>
                <a:gd name="connsiteX0" fmla="*/ 215909 w 427449"/>
                <a:gd name="connsiteY0" fmla="*/ 428976 h 427449"/>
                <a:gd name="connsiteX1" fmla="*/ 430252 w 427449"/>
                <a:gd name="connsiteY1" fmla="*/ 215233 h 427449"/>
                <a:gd name="connsiteX2" fmla="*/ 215909 w 427449"/>
                <a:gd name="connsiteY2" fmla="*/ 1566 h 427449"/>
                <a:gd name="connsiteX3" fmla="*/ 1566 w 427449"/>
                <a:gd name="connsiteY3" fmla="*/ 215233 h 427449"/>
                <a:gd name="connsiteX4" fmla="*/ 215909 w 427449"/>
                <a:gd name="connsiteY4" fmla="*/ 428976 h 427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449" h="427449">
                  <a:moveTo>
                    <a:pt x="215909" y="428976"/>
                  </a:moveTo>
                  <a:cubicBezTo>
                    <a:pt x="333927" y="428976"/>
                    <a:pt x="430252" y="332920"/>
                    <a:pt x="430252" y="215233"/>
                  </a:cubicBezTo>
                  <a:cubicBezTo>
                    <a:pt x="430252" y="97546"/>
                    <a:pt x="333851" y="1566"/>
                    <a:pt x="215909" y="1566"/>
                  </a:cubicBezTo>
                  <a:cubicBezTo>
                    <a:pt x="97891" y="1566"/>
                    <a:pt x="1566" y="97621"/>
                    <a:pt x="1566" y="215233"/>
                  </a:cubicBezTo>
                  <a:cubicBezTo>
                    <a:pt x="1566" y="332845"/>
                    <a:pt x="97891" y="428976"/>
                    <a:pt x="215909" y="428976"/>
                  </a:cubicBezTo>
                  <a:close/>
                </a:path>
              </a:pathLst>
            </a:custGeom>
            <a:solidFill>
              <a:srgbClr val="0078D4"/>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DFE8849E-A7C7-4C51-953D-27A89827D6D8}"/>
                </a:ext>
              </a:extLst>
            </p:cNvPr>
            <p:cNvSpPr/>
            <p:nvPr/>
          </p:nvSpPr>
          <p:spPr>
            <a:xfrm>
              <a:off x="4686399" y="5779112"/>
              <a:ext cx="4499" cy="427449"/>
            </a:xfrm>
            <a:custGeom>
              <a:avLst/>
              <a:gdLst>
                <a:gd name="connsiteX0" fmla="*/ 5585 w 4499"/>
                <a:gd name="connsiteY0" fmla="*/ 1566 h 427449"/>
                <a:gd name="connsiteX1" fmla="*/ 1566 w 4499"/>
                <a:gd name="connsiteY1" fmla="*/ 1566 h 427449"/>
                <a:gd name="connsiteX2" fmla="*/ 1566 w 4499"/>
                <a:gd name="connsiteY2" fmla="*/ 428220 h 427449"/>
                <a:gd name="connsiteX3" fmla="*/ 5585 w 4499"/>
                <a:gd name="connsiteY3" fmla="*/ 428220 h 427449"/>
                <a:gd name="connsiteX4" fmla="*/ 5585 w 4499"/>
                <a:gd name="connsiteY4" fmla="*/ 1566 h 427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9" h="427449">
                  <a:moveTo>
                    <a:pt x="5585" y="1566"/>
                  </a:moveTo>
                  <a:lnTo>
                    <a:pt x="1566" y="1566"/>
                  </a:lnTo>
                  <a:lnTo>
                    <a:pt x="1566" y="428220"/>
                  </a:lnTo>
                  <a:lnTo>
                    <a:pt x="5585" y="428220"/>
                  </a:lnTo>
                  <a:lnTo>
                    <a:pt x="5585" y="1566"/>
                  </a:ln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36C4935C-CE06-4CFC-9EF0-F26ADEF97C63}"/>
                </a:ext>
              </a:extLst>
            </p:cNvPr>
            <p:cNvSpPr/>
            <p:nvPr/>
          </p:nvSpPr>
          <p:spPr>
            <a:xfrm>
              <a:off x="4472131" y="5888013"/>
              <a:ext cx="431949" cy="211475"/>
            </a:xfrm>
            <a:custGeom>
              <a:avLst/>
              <a:gdLst>
                <a:gd name="connsiteX0" fmla="*/ 217502 w 431948"/>
                <a:gd name="connsiteY0" fmla="*/ 211224 h 211474"/>
                <a:gd name="connsiteX1" fmla="*/ 1566 w 431948"/>
                <a:gd name="connsiteY1" fmla="*/ 106395 h 211474"/>
                <a:gd name="connsiteX2" fmla="*/ 217502 w 431948"/>
                <a:gd name="connsiteY2" fmla="*/ 1566 h 211474"/>
                <a:gd name="connsiteX3" fmla="*/ 433438 w 431948"/>
                <a:gd name="connsiteY3" fmla="*/ 106395 h 211474"/>
                <a:gd name="connsiteX4" fmla="*/ 217502 w 431948"/>
                <a:gd name="connsiteY4" fmla="*/ 211224 h 211474"/>
                <a:gd name="connsiteX5" fmla="*/ 217502 w 431948"/>
                <a:gd name="connsiteY5" fmla="*/ 4742 h 211474"/>
                <a:gd name="connsiteX6" fmla="*/ 5585 w 431948"/>
                <a:gd name="connsiteY6" fmla="*/ 105563 h 211474"/>
                <a:gd name="connsiteX7" fmla="*/ 217502 w 431948"/>
                <a:gd name="connsiteY7" fmla="*/ 206384 h 211474"/>
                <a:gd name="connsiteX8" fmla="*/ 429418 w 431948"/>
                <a:gd name="connsiteY8" fmla="*/ 105563 h 211474"/>
                <a:gd name="connsiteX9" fmla="*/ 217502 w 431948"/>
                <a:gd name="connsiteY9" fmla="*/ 4742 h 211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948" h="211474">
                  <a:moveTo>
                    <a:pt x="217502" y="211224"/>
                  </a:moveTo>
                  <a:cubicBezTo>
                    <a:pt x="98650" y="211224"/>
                    <a:pt x="1566" y="164029"/>
                    <a:pt x="1566" y="106395"/>
                  </a:cubicBezTo>
                  <a:cubicBezTo>
                    <a:pt x="1566" y="48762"/>
                    <a:pt x="98650" y="1566"/>
                    <a:pt x="217502" y="1566"/>
                  </a:cubicBezTo>
                  <a:cubicBezTo>
                    <a:pt x="336354" y="1566"/>
                    <a:pt x="433438" y="48762"/>
                    <a:pt x="433438" y="106395"/>
                  </a:cubicBezTo>
                  <a:cubicBezTo>
                    <a:pt x="433362" y="164029"/>
                    <a:pt x="336278" y="211224"/>
                    <a:pt x="217502" y="211224"/>
                  </a:cubicBezTo>
                  <a:close/>
                  <a:moveTo>
                    <a:pt x="217502" y="4742"/>
                  </a:moveTo>
                  <a:cubicBezTo>
                    <a:pt x="100318" y="4742"/>
                    <a:pt x="5585" y="50350"/>
                    <a:pt x="5585" y="105563"/>
                  </a:cubicBezTo>
                  <a:cubicBezTo>
                    <a:pt x="5585" y="160776"/>
                    <a:pt x="100318" y="206384"/>
                    <a:pt x="217502" y="206384"/>
                  </a:cubicBezTo>
                  <a:cubicBezTo>
                    <a:pt x="334685" y="206384"/>
                    <a:pt x="429418" y="160776"/>
                    <a:pt x="429418" y="105563"/>
                  </a:cubicBezTo>
                  <a:cubicBezTo>
                    <a:pt x="429342" y="50350"/>
                    <a:pt x="334685" y="4742"/>
                    <a:pt x="217502" y="4742"/>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03FA9D36-5B21-461E-9339-10400749A724}"/>
                </a:ext>
              </a:extLst>
            </p:cNvPr>
            <p:cNvSpPr/>
            <p:nvPr/>
          </p:nvSpPr>
          <p:spPr>
            <a:xfrm>
              <a:off x="4582938" y="5777513"/>
              <a:ext cx="211475" cy="431949"/>
            </a:xfrm>
            <a:custGeom>
              <a:avLst/>
              <a:gdLst>
                <a:gd name="connsiteX0" fmla="*/ 106689 w 211474"/>
                <a:gd name="connsiteY0" fmla="*/ 432228 h 431948"/>
                <a:gd name="connsiteX1" fmla="*/ 1566 w 211474"/>
                <a:gd name="connsiteY1" fmla="*/ 216897 h 431948"/>
                <a:gd name="connsiteX2" fmla="*/ 106689 w 211474"/>
                <a:gd name="connsiteY2" fmla="*/ 1566 h 431948"/>
                <a:gd name="connsiteX3" fmla="*/ 211813 w 211474"/>
                <a:gd name="connsiteY3" fmla="*/ 216897 h 431948"/>
                <a:gd name="connsiteX4" fmla="*/ 106689 w 211474"/>
                <a:gd name="connsiteY4" fmla="*/ 432228 h 431948"/>
                <a:gd name="connsiteX5" fmla="*/ 106689 w 211474"/>
                <a:gd name="connsiteY5" fmla="*/ 4742 h 431948"/>
                <a:gd name="connsiteX6" fmla="*/ 5585 w 211474"/>
                <a:gd name="connsiteY6" fmla="*/ 216065 h 431948"/>
                <a:gd name="connsiteX7" fmla="*/ 106689 w 211474"/>
                <a:gd name="connsiteY7" fmla="*/ 427387 h 431948"/>
                <a:gd name="connsiteX8" fmla="*/ 207793 w 211474"/>
                <a:gd name="connsiteY8" fmla="*/ 216065 h 431948"/>
                <a:gd name="connsiteX9" fmla="*/ 106689 w 211474"/>
                <a:gd name="connsiteY9" fmla="*/ 4742 h 43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1474" h="431948">
                  <a:moveTo>
                    <a:pt x="106689" y="432228"/>
                  </a:moveTo>
                  <a:cubicBezTo>
                    <a:pt x="48894" y="432228"/>
                    <a:pt x="1566" y="335416"/>
                    <a:pt x="1566" y="216897"/>
                  </a:cubicBezTo>
                  <a:cubicBezTo>
                    <a:pt x="1566" y="98378"/>
                    <a:pt x="48894" y="1566"/>
                    <a:pt x="106689" y="1566"/>
                  </a:cubicBezTo>
                  <a:cubicBezTo>
                    <a:pt x="164484" y="1566"/>
                    <a:pt x="211813" y="98453"/>
                    <a:pt x="211813" y="216897"/>
                  </a:cubicBezTo>
                  <a:cubicBezTo>
                    <a:pt x="211813" y="335341"/>
                    <a:pt x="164484" y="432228"/>
                    <a:pt x="106689" y="432228"/>
                  </a:cubicBezTo>
                  <a:close/>
                  <a:moveTo>
                    <a:pt x="106689" y="4742"/>
                  </a:moveTo>
                  <a:cubicBezTo>
                    <a:pt x="50486" y="4742"/>
                    <a:pt x="5585" y="99210"/>
                    <a:pt x="5585" y="216065"/>
                  </a:cubicBezTo>
                  <a:cubicBezTo>
                    <a:pt x="5585" y="332920"/>
                    <a:pt x="51321" y="427387"/>
                    <a:pt x="106689" y="427387"/>
                  </a:cubicBezTo>
                  <a:cubicBezTo>
                    <a:pt x="162057" y="427387"/>
                    <a:pt x="207793" y="332920"/>
                    <a:pt x="207793" y="216065"/>
                  </a:cubicBezTo>
                  <a:cubicBezTo>
                    <a:pt x="207793" y="99210"/>
                    <a:pt x="162816" y="4742"/>
                    <a:pt x="106689" y="4742"/>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C4060695-A55F-4628-BF5D-9E840861101F}"/>
                </a:ext>
              </a:extLst>
            </p:cNvPr>
            <p:cNvSpPr/>
            <p:nvPr/>
          </p:nvSpPr>
          <p:spPr>
            <a:xfrm>
              <a:off x="4474548" y="5990429"/>
              <a:ext cx="427449" cy="4499"/>
            </a:xfrm>
            <a:custGeom>
              <a:avLst/>
              <a:gdLst>
                <a:gd name="connsiteX0" fmla="*/ 429343 w 427449"/>
                <a:gd name="connsiteY0" fmla="*/ 1566 h 4499"/>
                <a:gd name="connsiteX1" fmla="*/ 1566 w 427449"/>
                <a:gd name="connsiteY1" fmla="*/ 1566 h 4499"/>
                <a:gd name="connsiteX2" fmla="*/ 1566 w 427449"/>
                <a:gd name="connsiteY2" fmla="*/ 5574 h 4499"/>
                <a:gd name="connsiteX3" fmla="*/ 429418 w 427449"/>
                <a:gd name="connsiteY3" fmla="*/ 5574 h 4499"/>
                <a:gd name="connsiteX4" fmla="*/ 429418 w 427449"/>
                <a:gd name="connsiteY4" fmla="*/ 1566 h 4499"/>
                <a:gd name="connsiteX5" fmla="*/ 429343 w 427449"/>
                <a:gd name="connsiteY5" fmla="*/ 1566 h 4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449" h="4499">
                  <a:moveTo>
                    <a:pt x="429343" y="1566"/>
                  </a:moveTo>
                  <a:lnTo>
                    <a:pt x="1566" y="1566"/>
                  </a:lnTo>
                  <a:lnTo>
                    <a:pt x="1566" y="5574"/>
                  </a:lnTo>
                  <a:lnTo>
                    <a:pt x="429418" y="5574"/>
                  </a:lnTo>
                  <a:lnTo>
                    <a:pt x="429418" y="1566"/>
                  </a:lnTo>
                  <a:lnTo>
                    <a:pt x="429343" y="1566"/>
                  </a:ln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CEDA352F-4F99-4DC2-8AF7-4384F0F89573}"/>
                </a:ext>
              </a:extLst>
            </p:cNvPr>
            <p:cNvSpPr/>
            <p:nvPr/>
          </p:nvSpPr>
          <p:spPr>
            <a:xfrm>
              <a:off x="4668794" y="6076041"/>
              <a:ext cx="40495" cy="40495"/>
            </a:xfrm>
            <a:custGeom>
              <a:avLst/>
              <a:gdLst>
                <a:gd name="connsiteX0" fmla="*/ 20830 w 40495"/>
                <a:gd name="connsiteY0" fmla="*/ 39988 h 40495"/>
                <a:gd name="connsiteX1" fmla="*/ 40096 w 40495"/>
                <a:gd name="connsiteY1" fmla="*/ 20777 h 40495"/>
                <a:gd name="connsiteX2" fmla="*/ 20830 w 40495"/>
                <a:gd name="connsiteY2" fmla="*/ 1566 h 40495"/>
                <a:gd name="connsiteX3" fmla="*/ 1566 w 40495"/>
                <a:gd name="connsiteY3" fmla="*/ 20777 h 40495"/>
                <a:gd name="connsiteX4" fmla="*/ 20830 w 40495"/>
                <a:gd name="connsiteY4" fmla="*/ 39988 h 40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95" h="40495">
                  <a:moveTo>
                    <a:pt x="20830" y="39988"/>
                  </a:moveTo>
                  <a:cubicBezTo>
                    <a:pt x="31298" y="39988"/>
                    <a:pt x="40096" y="31214"/>
                    <a:pt x="40096" y="20777"/>
                  </a:cubicBezTo>
                  <a:cubicBezTo>
                    <a:pt x="40096" y="10339"/>
                    <a:pt x="31298" y="1566"/>
                    <a:pt x="20830" y="1566"/>
                  </a:cubicBezTo>
                  <a:cubicBezTo>
                    <a:pt x="10364" y="1566"/>
                    <a:pt x="1566" y="10339"/>
                    <a:pt x="1566" y="20777"/>
                  </a:cubicBezTo>
                  <a:cubicBezTo>
                    <a:pt x="1566" y="31214"/>
                    <a:pt x="10364" y="39988"/>
                    <a:pt x="20830" y="39988"/>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D20AA353-04EA-46CF-ACD6-F33CFB285409}"/>
                </a:ext>
              </a:extLst>
            </p:cNvPr>
            <p:cNvSpPr/>
            <p:nvPr/>
          </p:nvSpPr>
          <p:spPr>
            <a:xfrm>
              <a:off x="4568457" y="5975981"/>
              <a:ext cx="31496" cy="31496"/>
            </a:xfrm>
            <a:custGeom>
              <a:avLst/>
              <a:gdLst>
                <a:gd name="connsiteX0" fmla="*/ 17645 w 31496"/>
                <a:gd name="connsiteY0" fmla="*/ 33635 h 31496"/>
                <a:gd name="connsiteX1" fmla="*/ 33725 w 31496"/>
                <a:gd name="connsiteY1" fmla="*/ 17600 h 31496"/>
                <a:gd name="connsiteX2" fmla="*/ 17645 w 31496"/>
                <a:gd name="connsiteY2" fmla="*/ 1566 h 31496"/>
                <a:gd name="connsiteX3" fmla="*/ 1566 w 31496"/>
                <a:gd name="connsiteY3" fmla="*/ 17600 h 31496"/>
                <a:gd name="connsiteX4" fmla="*/ 17645 w 31496"/>
                <a:gd name="connsiteY4" fmla="*/ 33635 h 31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96" h="31496">
                  <a:moveTo>
                    <a:pt x="17645" y="33635"/>
                  </a:moveTo>
                  <a:cubicBezTo>
                    <a:pt x="26444" y="33635"/>
                    <a:pt x="33725" y="26449"/>
                    <a:pt x="33725" y="17600"/>
                  </a:cubicBezTo>
                  <a:cubicBezTo>
                    <a:pt x="33725" y="8826"/>
                    <a:pt x="26519" y="1566"/>
                    <a:pt x="17645" y="1566"/>
                  </a:cubicBezTo>
                  <a:cubicBezTo>
                    <a:pt x="8847" y="1566"/>
                    <a:pt x="1566" y="8751"/>
                    <a:pt x="1566" y="17600"/>
                  </a:cubicBezTo>
                  <a:cubicBezTo>
                    <a:pt x="1566" y="26449"/>
                    <a:pt x="8771" y="33635"/>
                    <a:pt x="17645" y="33635"/>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95FE33FB-AA60-4B18-8948-1321CCC0F700}"/>
                </a:ext>
              </a:extLst>
            </p:cNvPr>
            <p:cNvSpPr/>
            <p:nvPr/>
          </p:nvSpPr>
          <p:spPr>
            <a:xfrm>
              <a:off x="4666676" y="5969777"/>
              <a:ext cx="44995" cy="44995"/>
            </a:xfrm>
            <a:custGeom>
              <a:avLst/>
              <a:gdLst>
                <a:gd name="connsiteX0" fmla="*/ 23561 w 44994"/>
                <a:gd name="connsiteY0" fmla="*/ 45434 h 44994"/>
                <a:gd name="connsiteX1" fmla="*/ 45557 w 44994"/>
                <a:gd name="connsiteY1" fmla="*/ 23500 h 44994"/>
                <a:gd name="connsiteX2" fmla="*/ 23561 w 44994"/>
                <a:gd name="connsiteY2" fmla="*/ 1566 h 44994"/>
                <a:gd name="connsiteX3" fmla="*/ 1566 w 44994"/>
                <a:gd name="connsiteY3" fmla="*/ 23500 h 44994"/>
                <a:gd name="connsiteX4" fmla="*/ 23561 w 44994"/>
                <a:gd name="connsiteY4" fmla="*/ 45434 h 4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94" h="44994">
                  <a:moveTo>
                    <a:pt x="23561" y="45434"/>
                  </a:moveTo>
                  <a:cubicBezTo>
                    <a:pt x="35773" y="45434"/>
                    <a:pt x="45557" y="35677"/>
                    <a:pt x="45557" y="23500"/>
                  </a:cubicBezTo>
                  <a:cubicBezTo>
                    <a:pt x="45557" y="11323"/>
                    <a:pt x="35773" y="1566"/>
                    <a:pt x="23561" y="1566"/>
                  </a:cubicBezTo>
                  <a:cubicBezTo>
                    <a:pt x="11350" y="1566"/>
                    <a:pt x="1566" y="11323"/>
                    <a:pt x="1566" y="23500"/>
                  </a:cubicBezTo>
                  <a:cubicBezTo>
                    <a:pt x="1566" y="35677"/>
                    <a:pt x="11350" y="45434"/>
                    <a:pt x="23561" y="45434"/>
                  </a:cubicBezTo>
                  <a:close/>
                </a:path>
              </a:pathLst>
            </a:custGeom>
            <a:solidFill>
              <a:srgbClr val="50E6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C36876D5-2A09-40F2-9388-D374C1574C6E}"/>
                </a:ext>
              </a:extLst>
            </p:cNvPr>
            <p:cNvSpPr/>
            <p:nvPr/>
          </p:nvSpPr>
          <p:spPr>
            <a:xfrm>
              <a:off x="4666676" y="5866922"/>
              <a:ext cx="44995" cy="44995"/>
            </a:xfrm>
            <a:custGeom>
              <a:avLst/>
              <a:gdLst>
                <a:gd name="connsiteX0" fmla="*/ 23561 w 44994"/>
                <a:gd name="connsiteY0" fmla="*/ 45434 h 44994"/>
                <a:gd name="connsiteX1" fmla="*/ 45557 w 44994"/>
                <a:gd name="connsiteY1" fmla="*/ 23500 h 44994"/>
                <a:gd name="connsiteX2" fmla="*/ 23561 w 44994"/>
                <a:gd name="connsiteY2" fmla="*/ 1566 h 44994"/>
                <a:gd name="connsiteX3" fmla="*/ 1566 w 44994"/>
                <a:gd name="connsiteY3" fmla="*/ 23500 h 44994"/>
                <a:gd name="connsiteX4" fmla="*/ 23561 w 44994"/>
                <a:gd name="connsiteY4" fmla="*/ 45434 h 4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94" h="44994">
                  <a:moveTo>
                    <a:pt x="23561" y="45434"/>
                  </a:moveTo>
                  <a:cubicBezTo>
                    <a:pt x="35773" y="45434"/>
                    <a:pt x="45557" y="35677"/>
                    <a:pt x="45557" y="23500"/>
                  </a:cubicBezTo>
                  <a:cubicBezTo>
                    <a:pt x="45557" y="11323"/>
                    <a:pt x="35773" y="1566"/>
                    <a:pt x="23561" y="1566"/>
                  </a:cubicBezTo>
                  <a:cubicBezTo>
                    <a:pt x="11350" y="1566"/>
                    <a:pt x="1566" y="11323"/>
                    <a:pt x="1566" y="23500"/>
                  </a:cubicBezTo>
                  <a:cubicBezTo>
                    <a:pt x="1566" y="35677"/>
                    <a:pt x="11350" y="45434"/>
                    <a:pt x="23561" y="45434"/>
                  </a:cubicBezTo>
                  <a:close/>
                </a:path>
              </a:pathLst>
            </a:custGeom>
            <a:solidFill>
              <a:srgbClr val="50E6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C7223595-FAEF-43F9-BD26-5FD6C17A141A}"/>
                </a:ext>
              </a:extLst>
            </p:cNvPr>
            <p:cNvSpPr/>
            <p:nvPr/>
          </p:nvSpPr>
          <p:spPr>
            <a:xfrm>
              <a:off x="4768688" y="5969777"/>
              <a:ext cx="44995" cy="44995"/>
            </a:xfrm>
            <a:custGeom>
              <a:avLst/>
              <a:gdLst>
                <a:gd name="connsiteX0" fmla="*/ 23561 w 44994"/>
                <a:gd name="connsiteY0" fmla="*/ 45434 h 44994"/>
                <a:gd name="connsiteX1" fmla="*/ 45557 w 44994"/>
                <a:gd name="connsiteY1" fmla="*/ 23500 h 44994"/>
                <a:gd name="connsiteX2" fmla="*/ 23561 w 44994"/>
                <a:gd name="connsiteY2" fmla="*/ 1566 h 44994"/>
                <a:gd name="connsiteX3" fmla="*/ 1566 w 44994"/>
                <a:gd name="connsiteY3" fmla="*/ 23500 h 44994"/>
                <a:gd name="connsiteX4" fmla="*/ 23561 w 44994"/>
                <a:gd name="connsiteY4" fmla="*/ 45434 h 4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94" h="44994">
                  <a:moveTo>
                    <a:pt x="23561" y="45434"/>
                  </a:moveTo>
                  <a:cubicBezTo>
                    <a:pt x="35772" y="45434"/>
                    <a:pt x="45557" y="35677"/>
                    <a:pt x="45557" y="23500"/>
                  </a:cubicBezTo>
                  <a:cubicBezTo>
                    <a:pt x="45557" y="11323"/>
                    <a:pt x="35772" y="1566"/>
                    <a:pt x="23561" y="1566"/>
                  </a:cubicBezTo>
                  <a:cubicBezTo>
                    <a:pt x="11350" y="1566"/>
                    <a:pt x="1566" y="11323"/>
                    <a:pt x="1566" y="23500"/>
                  </a:cubicBezTo>
                  <a:cubicBezTo>
                    <a:pt x="1566" y="35677"/>
                    <a:pt x="11350" y="45434"/>
                    <a:pt x="23561" y="45434"/>
                  </a:cubicBezTo>
                  <a:close/>
                </a:path>
              </a:pathLst>
            </a:custGeom>
            <a:solidFill>
              <a:srgbClr val="50E6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B11D94C4-04CE-41A3-A0D0-1789645CE172}"/>
                </a:ext>
              </a:extLst>
            </p:cNvPr>
            <p:cNvSpPr/>
            <p:nvPr/>
          </p:nvSpPr>
          <p:spPr>
            <a:xfrm>
              <a:off x="4767470" y="6071507"/>
              <a:ext cx="22497" cy="22497"/>
            </a:xfrm>
            <a:custGeom>
              <a:avLst/>
              <a:gdLst>
                <a:gd name="connsiteX0" fmla="*/ 12866 w 22497"/>
                <a:gd name="connsiteY0" fmla="*/ 24105 h 22497"/>
                <a:gd name="connsiteX1" fmla="*/ 24168 w 22497"/>
                <a:gd name="connsiteY1" fmla="*/ 12835 h 22497"/>
                <a:gd name="connsiteX2" fmla="*/ 12866 w 22497"/>
                <a:gd name="connsiteY2" fmla="*/ 1566 h 22497"/>
                <a:gd name="connsiteX3" fmla="*/ 1566 w 22497"/>
                <a:gd name="connsiteY3" fmla="*/ 12835 h 22497"/>
                <a:gd name="connsiteX4" fmla="*/ 12866 w 22497"/>
                <a:gd name="connsiteY4" fmla="*/ 24105 h 22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97" h="22497">
                  <a:moveTo>
                    <a:pt x="12866" y="24105"/>
                  </a:moveTo>
                  <a:cubicBezTo>
                    <a:pt x="19086" y="24105"/>
                    <a:pt x="24168" y="19037"/>
                    <a:pt x="24168" y="12835"/>
                  </a:cubicBezTo>
                  <a:cubicBezTo>
                    <a:pt x="24168" y="6633"/>
                    <a:pt x="19086" y="1566"/>
                    <a:pt x="12866" y="1566"/>
                  </a:cubicBezTo>
                  <a:cubicBezTo>
                    <a:pt x="6647" y="1566"/>
                    <a:pt x="1566" y="6633"/>
                    <a:pt x="1566" y="12835"/>
                  </a:cubicBezTo>
                  <a:cubicBezTo>
                    <a:pt x="1566" y="19037"/>
                    <a:pt x="6647" y="24105"/>
                    <a:pt x="12866" y="24105"/>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A59917B0-8BEE-499A-BB57-6A59D9AE57D2}"/>
                </a:ext>
              </a:extLst>
            </p:cNvPr>
            <p:cNvSpPr/>
            <p:nvPr/>
          </p:nvSpPr>
          <p:spPr>
            <a:xfrm>
              <a:off x="4585211" y="6071507"/>
              <a:ext cx="22497" cy="22497"/>
            </a:xfrm>
            <a:custGeom>
              <a:avLst/>
              <a:gdLst>
                <a:gd name="connsiteX0" fmla="*/ 12867 w 22497"/>
                <a:gd name="connsiteY0" fmla="*/ 24105 h 22497"/>
                <a:gd name="connsiteX1" fmla="*/ 24168 w 22497"/>
                <a:gd name="connsiteY1" fmla="*/ 12835 h 22497"/>
                <a:gd name="connsiteX2" fmla="*/ 12867 w 22497"/>
                <a:gd name="connsiteY2" fmla="*/ 1566 h 22497"/>
                <a:gd name="connsiteX3" fmla="*/ 1566 w 22497"/>
                <a:gd name="connsiteY3" fmla="*/ 12835 h 22497"/>
                <a:gd name="connsiteX4" fmla="*/ 12867 w 22497"/>
                <a:gd name="connsiteY4" fmla="*/ 24105 h 22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97" h="22497">
                  <a:moveTo>
                    <a:pt x="12867" y="24105"/>
                  </a:moveTo>
                  <a:cubicBezTo>
                    <a:pt x="19086" y="24105"/>
                    <a:pt x="24168" y="19037"/>
                    <a:pt x="24168" y="12835"/>
                  </a:cubicBezTo>
                  <a:cubicBezTo>
                    <a:pt x="24168" y="6633"/>
                    <a:pt x="19086" y="1566"/>
                    <a:pt x="12867" y="1566"/>
                  </a:cubicBezTo>
                  <a:cubicBezTo>
                    <a:pt x="6647" y="1566"/>
                    <a:pt x="1566" y="6633"/>
                    <a:pt x="1566" y="12835"/>
                  </a:cubicBezTo>
                  <a:cubicBezTo>
                    <a:pt x="1566" y="19037"/>
                    <a:pt x="6647" y="24105"/>
                    <a:pt x="12867" y="24105"/>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3B4CF0CC-5FD8-4803-AA21-16567AEE0642}"/>
                </a:ext>
              </a:extLst>
            </p:cNvPr>
            <p:cNvSpPr/>
            <p:nvPr/>
          </p:nvSpPr>
          <p:spPr>
            <a:xfrm>
              <a:off x="4767470" y="5888997"/>
              <a:ext cx="22497" cy="22497"/>
            </a:xfrm>
            <a:custGeom>
              <a:avLst/>
              <a:gdLst>
                <a:gd name="connsiteX0" fmla="*/ 12866 w 22497"/>
                <a:gd name="connsiteY0" fmla="*/ 24105 h 22497"/>
                <a:gd name="connsiteX1" fmla="*/ 24168 w 22497"/>
                <a:gd name="connsiteY1" fmla="*/ 12835 h 22497"/>
                <a:gd name="connsiteX2" fmla="*/ 12866 w 22497"/>
                <a:gd name="connsiteY2" fmla="*/ 1566 h 22497"/>
                <a:gd name="connsiteX3" fmla="*/ 1566 w 22497"/>
                <a:gd name="connsiteY3" fmla="*/ 12835 h 22497"/>
                <a:gd name="connsiteX4" fmla="*/ 12866 w 22497"/>
                <a:gd name="connsiteY4" fmla="*/ 24105 h 22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97" h="22497">
                  <a:moveTo>
                    <a:pt x="12866" y="24105"/>
                  </a:moveTo>
                  <a:cubicBezTo>
                    <a:pt x="19086" y="24105"/>
                    <a:pt x="24168" y="19037"/>
                    <a:pt x="24168" y="12835"/>
                  </a:cubicBezTo>
                  <a:cubicBezTo>
                    <a:pt x="24168" y="6633"/>
                    <a:pt x="19086" y="1566"/>
                    <a:pt x="12866" y="1566"/>
                  </a:cubicBezTo>
                  <a:cubicBezTo>
                    <a:pt x="6647" y="1566"/>
                    <a:pt x="1566" y="6633"/>
                    <a:pt x="1566" y="12835"/>
                  </a:cubicBezTo>
                  <a:cubicBezTo>
                    <a:pt x="1566" y="19113"/>
                    <a:pt x="6647" y="24105"/>
                    <a:pt x="12866" y="24105"/>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9230949E-0067-493A-AF23-9975770A637C}"/>
                </a:ext>
              </a:extLst>
            </p:cNvPr>
            <p:cNvSpPr/>
            <p:nvPr/>
          </p:nvSpPr>
          <p:spPr>
            <a:xfrm>
              <a:off x="4585211" y="5888997"/>
              <a:ext cx="22497" cy="22497"/>
            </a:xfrm>
            <a:custGeom>
              <a:avLst/>
              <a:gdLst>
                <a:gd name="connsiteX0" fmla="*/ 12867 w 22497"/>
                <a:gd name="connsiteY0" fmla="*/ 24105 h 22497"/>
                <a:gd name="connsiteX1" fmla="*/ 24168 w 22497"/>
                <a:gd name="connsiteY1" fmla="*/ 12835 h 22497"/>
                <a:gd name="connsiteX2" fmla="*/ 12867 w 22497"/>
                <a:gd name="connsiteY2" fmla="*/ 1566 h 22497"/>
                <a:gd name="connsiteX3" fmla="*/ 1566 w 22497"/>
                <a:gd name="connsiteY3" fmla="*/ 12835 h 22497"/>
                <a:gd name="connsiteX4" fmla="*/ 12867 w 22497"/>
                <a:gd name="connsiteY4" fmla="*/ 24105 h 22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97" h="22497">
                  <a:moveTo>
                    <a:pt x="12867" y="24105"/>
                  </a:moveTo>
                  <a:cubicBezTo>
                    <a:pt x="19086" y="24105"/>
                    <a:pt x="24168" y="19037"/>
                    <a:pt x="24168" y="12835"/>
                  </a:cubicBezTo>
                  <a:cubicBezTo>
                    <a:pt x="24168" y="6633"/>
                    <a:pt x="19086" y="1566"/>
                    <a:pt x="12867" y="1566"/>
                  </a:cubicBezTo>
                  <a:cubicBezTo>
                    <a:pt x="6647" y="1566"/>
                    <a:pt x="1566" y="6633"/>
                    <a:pt x="1566" y="12835"/>
                  </a:cubicBezTo>
                  <a:cubicBezTo>
                    <a:pt x="1566" y="19113"/>
                    <a:pt x="6647" y="24105"/>
                    <a:pt x="12867" y="24105"/>
                  </a:cubicBezTo>
                  <a:close/>
                </a:path>
              </a:pathLst>
            </a:custGeom>
            <a:solidFill>
              <a:srgbClr val="FFFFFF"/>
            </a:solidFill>
            <a:ln w="4419"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76" name="gaming" descr=" gaming, controller">
            <a:extLst>
              <a:ext uri="{FF2B5EF4-FFF2-40B4-BE49-F238E27FC236}">
                <a16:creationId xmlns:a16="http://schemas.microsoft.com/office/drawing/2014/main" id="{E44A8523-9339-41A7-9222-1DDB5772ED06}"/>
              </a:ext>
            </a:extLst>
          </p:cNvPr>
          <p:cNvGrpSpPr/>
          <p:nvPr/>
        </p:nvGrpSpPr>
        <p:grpSpPr>
          <a:xfrm>
            <a:off x="7440270" y="3050167"/>
            <a:ext cx="629310" cy="629310"/>
            <a:chOff x="7205664" y="1190625"/>
            <a:chExt cx="509586" cy="509586"/>
          </a:xfrm>
        </p:grpSpPr>
        <p:sp>
          <p:nvSpPr>
            <p:cNvPr id="77" name="Freeform: Shape 76">
              <a:extLst>
                <a:ext uri="{FF2B5EF4-FFF2-40B4-BE49-F238E27FC236}">
                  <a16:creationId xmlns:a16="http://schemas.microsoft.com/office/drawing/2014/main" id="{5D4029CD-0FED-4667-B566-0A5E560A5CFB}"/>
                </a:ext>
              </a:extLst>
            </p:cNvPr>
            <p:cNvSpPr/>
            <p:nvPr/>
          </p:nvSpPr>
          <p:spPr>
            <a:xfrm>
              <a:off x="7206707" y="1287241"/>
              <a:ext cx="499079" cy="330968"/>
            </a:xfrm>
            <a:custGeom>
              <a:avLst/>
              <a:gdLst>
                <a:gd name="connsiteX0" fmla="*/ 384012 w 499079"/>
                <a:gd name="connsiteY0" fmla="*/ 5475 h 330968"/>
                <a:gd name="connsiteX1" fmla="*/ 316922 w 499079"/>
                <a:gd name="connsiteY1" fmla="*/ 12131 h 330968"/>
                <a:gd name="connsiteX2" fmla="*/ 251429 w 499079"/>
                <a:gd name="connsiteY2" fmla="*/ 25265 h 330968"/>
                <a:gd name="connsiteX3" fmla="*/ 185936 w 499079"/>
                <a:gd name="connsiteY3" fmla="*/ 12131 h 330968"/>
                <a:gd name="connsiteX4" fmla="*/ 118845 w 499079"/>
                <a:gd name="connsiteY4" fmla="*/ 5475 h 330968"/>
                <a:gd name="connsiteX5" fmla="*/ 17056 w 499079"/>
                <a:gd name="connsiteY5" fmla="*/ 155719 h 330968"/>
                <a:gd name="connsiteX6" fmla="*/ 31255 w 499079"/>
                <a:gd name="connsiteY6" fmla="*/ 325664 h 330968"/>
                <a:gd name="connsiteX7" fmla="*/ 128962 w 499079"/>
                <a:gd name="connsiteY7" fmla="*/ 270465 h 330968"/>
                <a:gd name="connsiteX8" fmla="*/ 135262 w 499079"/>
                <a:gd name="connsiteY8" fmla="*/ 263277 h 330968"/>
                <a:gd name="connsiteX9" fmla="*/ 251429 w 499079"/>
                <a:gd name="connsiteY9" fmla="*/ 225560 h 330968"/>
                <a:gd name="connsiteX10" fmla="*/ 367595 w 499079"/>
                <a:gd name="connsiteY10" fmla="*/ 263277 h 330968"/>
                <a:gd name="connsiteX11" fmla="*/ 373896 w 499079"/>
                <a:gd name="connsiteY11" fmla="*/ 270465 h 330968"/>
                <a:gd name="connsiteX12" fmla="*/ 455806 w 499079"/>
                <a:gd name="connsiteY12" fmla="*/ 328947 h 330968"/>
                <a:gd name="connsiteX13" fmla="*/ 471603 w 499079"/>
                <a:gd name="connsiteY13" fmla="*/ 325664 h 330968"/>
                <a:gd name="connsiteX14" fmla="*/ 485891 w 499079"/>
                <a:gd name="connsiteY14" fmla="*/ 155719 h 330968"/>
                <a:gd name="connsiteX15" fmla="*/ 384012 w 499079"/>
                <a:gd name="connsiteY15" fmla="*/ 5475 h 33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9079" h="330968">
                  <a:moveTo>
                    <a:pt x="384012" y="5475"/>
                  </a:moveTo>
                  <a:cubicBezTo>
                    <a:pt x="355614" y="-2068"/>
                    <a:pt x="336801" y="4765"/>
                    <a:pt x="316922" y="12131"/>
                  </a:cubicBezTo>
                  <a:cubicBezTo>
                    <a:pt x="300238" y="18254"/>
                    <a:pt x="281247" y="25265"/>
                    <a:pt x="251429" y="25265"/>
                  </a:cubicBezTo>
                  <a:cubicBezTo>
                    <a:pt x="221611" y="25265"/>
                    <a:pt x="202619" y="18254"/>
                    <a:pt x="185936" y="12131"/>
                  </a:cubicBezTo>
                  <a:cubicBezTo>
                    <a:pt x="166057" y="4765"/>
                    <a:pt x="147332" y="-2157"/>
                    <a:pt x="118845" y="5475"/>
                  </a:cubicBezTo>
                  <a:cubicBezTo>
                    <a:pt x="63380" y="20384"/>
                    <a:pt x="38709" y="73986"/>
                    <a:pt x="17056" y="155719"/>
                  </a:cubicBezTo>
                  <a:cubicBezTo>
                    <a:pt x="-7083" y="246415"/>
                    <a:pt x="-1581" y="311554"/>
                    <a:pt x="31255" y="325664"/>
                  </a:cubicBezTo>
                  <a:cubicBezTo>
                    <a:pt x="66486" y="340839"/>
                    <a:pt x="102605" y="300105"/>
                    <a:pt x="128962" y="270465"/>
                  </a:cubicBezTo>
                  <a:lnTo>
                    <a:pt x="135262" y="263277"/>
                  </a:lnTo>
                  <a:cubicBezTo>
                    <a:pt x="157715" y="237363"/>
                    <a:pt x="203063" y="225560"/>
                    <a:pt x="251429" y="225560"/>
                  </a:cubicBezTo>
                  <a:cubicBezTo>
                    <a:pt x="309379" y="225560"/>
                    <a:pt x="345143" y="237363"/>
                    <a:pt x="367595" y="263277"/>
                  </a:cubicBezTo>
                  <a:lnTo>
                    <a:pt x="373896" y="270465"/>
                  </a:lnTo>
                  <a:cubicBezTo>
                    <a:pt x="396348" y="295757"/>
                    <a:pt x="425811" y="328947"/>
                    <a:pt x="455806" y="328947"/>
                  </a:cubicBezTo>
                  <a:cubicBezTo>
                    <a:pt x="461042" y="328947"/>
                    <a:pt x="466278" y="327971"/>
                    <a:pt x="471603" y="325664"/>
                  </a:cubicBezTo>
                  <a:cubicBezTo>
                    <a:pt x="504438" y="311554"/>
                    <a:pt x="509940" y="246415"/>
                    <a:pt x="485891" y="155719"/>
                  </a:cubicBezTo>
                  <a:cubicBezTo>
                    <a:pt x="464148" y="73986"/>
                    <a:pt x="439566" y="20295"/>
                    <a:pt x="384012" y="5475"/>
                  </a:cubicBezTo>
                  <a:close/>
                </a:path>
              </a:pathLst>
            </a:custGeom>
            <a:solidFill>
              <a:srgbClr val="0078D4"/>
            </a:solidFill>
            <a:ln w="5204"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441ED4A3-BF21-46BF-97EF-CF336F434999}"/>
                </a:ext>
              </a:extLst>
            </p:cNvPr>
            <p:cNvSpPr/>
            <p:nvPr/>
          </p:nvSpPr>
          <p:spPr>
            <a:xfrm>
              <a:off x="7309642" y="1376468"/>
              <a:ext cx="84055" cy="84055"/>
            </a:xfrm>
            <a:custGeom>
              <a:avLst/>
              <a:gdLst>
                <a:gd name="connsiteX0" fmla="*/ 83088 w 84055"/>
                <a:gd name="connsiteY0" fmla="*/ 42620 h 84055"/>
                <a:gd name="connsiteX1" fmla="*/ 42620 w 84055"/>
                <a:gd name="connsiteY1" fmla="*/ 83087 h 84055"/>
                <a:gd name="connsiteX2" fmla="*/ 2153 w 84055"/>
                <a:gd name="connsiteY2" fmla="*/ 42620 h 84055"/>
                <a:gd name="connsiteX3" fmla="*/ 42620 w 84055"/>
                <a:gd name="connsiteY3" fmla="*/ 2153 h 84055"/>
                <a:gd name="connsiteX4" fmla="*/ 83088 w 84055"/>
                <a:gd name="connsiteY4" fmla="*/ 42620 h 8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55" h="84055">
                  <a:moveTo>
                    <a:pt x="83088" y="42620"/>
                  </a:moveTo>
                  <a:cubicBezTo>
                    <a:pt x="83088" y="64983"/>
                    <a:pt x="64984" y="83087"/>
                    <a:pt x="42620" y="83087"/>
                  </a:cubicBezTo>
                  <a:cubicBezTo>
                    <a:pt x="20257" y="83087"/>
                    <a:pt x="2153" y="64983"/>
                    <a:pt x="2153" y="42620"/>
                  </a:cubicBezTo>
                  <a:cubicBezTo>
                    <a:pt x="2153" y="20256"/>
                    <a:pt x="20257" y="2153"/>
                    <a:pt x="42620" y="2153"/>
                  </a:cubicBezTo>
                  <a:cubicBezTo>
                    <a:pt x="64984" y="2153"/>
                    <a:pt x="83088" y="20345"/>
                    <a:pt x="83088" y="42620"/>
                  </a:cubicBezTo>
                  <a:close/>
                </a:path>
              </a:pathLst>
            </a:custGeom>
            <a:solidFill>
              <a:srgbClr val="50E6FF"/>
            </a:solidFill>
            <a:ln w="5204"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8F8A3583-79BC-47CF-A189-A47591553F24}"/>
                </a:ext>
              </a:extLst>
            </p:cNvPr>
            <p:cNvSpPr/>
            <p:nvPr/>
          </p:nvSpPr>
          <p:spPr>
            <a:xfrm>
              <a:off x="7548634" y="1376550"/>
              <a:ext cx="31521" cy="31521"/>
            </a:xfrm>
            <a:custGeom>
              <a:avLst/>
              <a:gdLst>
                <a:gd name="connsiteX0" fmla="*/ 29664 w 31520"/>
                <a:gd name="connsiteY0" fmla="*/ 15908 h 31520"/>
                <a:gd name="connsiteX1" fmla="*/ 15909 w 31520"/>
                <a:gd name="connsiteY1" fmla="*/ 29664 h 31520"/>
                <a:gd name="connsiteX2" fmla="*/ 2153 w 31520"/>
                <a:gd name="connsiteY2" fmla="*/ 15908 h 31520"/>
                <a:gd name="connsiteX3" fmla="*/ 15909 w 31520"/>
                <a:gd name="connsiteY3" fmla="*/ 2153 h 31520"/>
                <a:gd name="connsiteX4" fmla="*/ 29664 w 31520"/>
                <a:gd name="connsiteY4" fmla="*/ 15908 h 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20" h="31520">
                  <a:moveTo>
                    <a:pt x="29664" y="15908"/>
                  </a:moveTo>
                  <a:cubicBezTo>
                    <a:pt x="29664" y="23540"/>
                    <a:pt x="23451" y="29664"/>
                    <a:pt x="15909" y="29664"/>
                  </a:cubicBezTo>
                  <a:cubicBezTo>
                    <a:pt x="8276" y="29664"/>
                    <a:pt x="2153" y="23451"/>
                    <a:pt x="2153" y="15908"/>
                  </a:cubicBezTo>
                  <a:cubicBezTo>
                    <a:pt x="2153" y="8276"/>
                    <a:pt x="8365" y="2153"/>
                    <a:pt x="15909" y="2153"/>
                  </a:cubicBezTo>
                  <a:cubicBezTo>
                    <a:pt x="23451" y="2153"/>
                    <a:pt x="29664" y="8365"/>
                    <a:pt x="29664" y="15908"/>
                  </a:cubicBezTo>
                  <a:close/>
                </a:path>
              </a:pathLst>
            </a:custGeom>
            <a:solidFill>
              <a:srgbClr val="FFFFFF"/>
            </a:solidFill>
            <a:ln w="5204"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EE40E954-8343-49CD-8FC4-4DF0B31C90C5}"/>
                </a:ext>
              </a:extLst>
            </p:cNvPr>
            <p:cNvSpPr/>
            <p:nvPr/>
          </p:nvSpPr>
          <p:spPr>
            <a:xfrm>
              <a:off x="7522008" y="1428921"/>
              <a:ext cx="31521" cy="31521"/>
            </a:xfrm>
            <a:custGeom>
              <a:avLst/>
              <a:gdLst>
                <a:gd name="connsiteX0" fmla="*/ 29663 w 31520"/>
                <a:gd name="connsiteY0" fmla="*/ 15909 h 31520"/>
                <a:gd name="connsiteX1" fmla="*/ 15908 w 31520"/>
                <a:gd name="connsiteY1" fmla="*/ 29664 h 31520"/>
                <a:gd name="connsiteX2" fmla="*/ 2153 w 31520"/>
                <a:gd name="connsiteY2" fmla="*/ 15909 h 31520"/>
                <a:gd name="connsiteX3" fmla="*/ 15908 w 31520"/>
                <a:gd name="connsiteY3" fmla="*/ 2153 h 31520"/>
                <a:gd name="connsiteX4" fmla="*/ 29663 w 31520"/>
                <a:gd name="connsiteY4" fmla="*/ 15909 h 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20" h="31520">
                  <a:moveTo>
                    <a:pt x="29663" y="15909"/>
                  </a:moveTo>
                  <a:cubicBezTo>
                    <a:pt x="29663" y="23540"/>
                    <a:pt x="23451" y="29664"/>
                    <a:pt x="15908" y="29664"/>
                  </a:cubicBezTo>
                  <a:cubicBezTo>
                    <a:pt x="8276" y="29664"/>
                    <a:pt x="2153" y="23451"/>
                    <a:pt x="2153" y="15909"/>
                  </a:cubicBezTo>
                  <a:cubicBezTo>
                    <a:pt x="2153" y="8276"/>
                    <a:pt x="8365" y="2153"/>
                    <a:pt x="15908" y="2153"/>
                  </a:cubicBezTo>
                  <a:cubicBezTo>
                    <a:pt x="23451" y="2153"/>
                    <a:pt x="29663" y="8365"/>
                    <a:pt x="29663" y="15909"/>
                  </a:cubicBezTo>
                  <a:close/>
                </a:path>
              </a:pathLst>
            </a:custGeom>
            <a:solidFill>
              <a:srgbClr val="FFFFFF"/>
            </a:solidFill>
            <a:ln w="5204"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81" name="phone" descr="phone">
            <a:extLst>
              <a:ext uri="{FF2B5EF4-FFF2-40B4-BE49-F238E27FC236}">
                <a16:creationId xmlns:a16="http://schemas.microsoft.com/office/drawing/2014/main" id="{156248C5-F962-468C-A726-F058C8D5ABE5}"/>
              </a:ext>
            </a:extLst>
          </p:cNvPr>
          <p:cNvGrpSpPr/>
          <p:nvPr/>
        </p:nvGrpSpPr>
        <p:grpSpPr>
          <a:xfrm>
            <a:off x="5948868" y="3108101"/>
            <a:ext cx="302660" cy="513442"/>
            <a:chOff x="7648576" y="1841501"/>
            <a:chExt cx="177800" cy="301625"/>
          </a:xfrm>
        </p:grpSpPr>
        <p:sp>
          <p:nvSpPr>
            <p:cNvPr id="82" name="Freeform 48">
              <a:extLst>
                <a:ext uri="{FF2B5EF4-FFF2-40B4-BE49-F238E27FC236}">
                  <a16:creationId xmlns:a16="http://schemas.microsoft.com/office/drawing/2014/main" id="{880140FC-DA4C-4BD6-BB35-1CCB3EB6F44D}"/>
                </a:ext>
              </a:extLst>
            </p:cNvPr>
            <p:cNvSpPr>
              <a:spLocks/>
            </p:cNvSpPr>
            <p:nvPr/>
          </p:nvSpPr>
          <p:spPr bwMode="auto">
            <a:xfrm>
              <a:off x="7648576" y="2051051"/>
              <a:ext cx="177800" cy="92075"/>
            </a:xfrm>
            <a:custGeom>
              <a:avLst/>
              <a:gdLst>
                <a:gd name="T0" fmla="*/ 53 w 106"/>
                <a:gd name="T1" fmla="*/ 0 h 54"/>
                <a:gd name="T2" fmla="*/ 0 w 106"/>
                <a:gd name="T3" fmla="*/ 16 h 54"/>
                <a:gd name="T4" fmla="*/ 0 w 106"/>
                <a:gd name="T5" fmla="*/ 44 h 54"/>
                <a:gd name="T6" fmla="*/ 9 w 106"/>
                <a:gd name="T7" fmla="*/ 54 h 54"/>
                <a:gd name="T8" fmla="*/ 96 w 106"/>
                <a:gd name="T9" fmla="*/ 54 h 54"/>
                <a:gd name="T10" fmla="*/ 106 w 106"/>
                <a:gd name="T11" fmla="*/ 44 h 54"/>
                <a:gd name="T12" fmla="*/ 106 w 106"/>
                <a:gd name="T13" fmla="*/ 16 h 54"/>
                <a:gd name="T14" fmla="*/ 53 w 106"/>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54">
                  <a:moveTo>
                    <a:pt x="53" y="0"/>
                  </a:moveTo>
                  <a:cubicBezTo>
                    <a:pt x="0" y="16"/>
                    <a:pt x="0" y="16"/>
                    <a:pt x="0" y="16"/>
                  </a:cubicBezTo>
                  <a:cubicBezTo>
                    <a:pt x="0" y="44"/>
                    <a:pt x="0" y="44"/>
                    <a:pt x="0" y="44"/>
                  </a:cubicBezTo>
                  <a:cubicBezTo>
                    <a:pt x="0" y="49"/>
                    <a:pt x="4" y="54"/>
                    <a:pt x="9" y="54"/>
                  </a:cubicBezTo>
                  <a:cubicBezTo>
                    <a:pt x="96" y="54"/>
                    <a:pt x="96" y="54"/>
                    <a:pt x="96" y="54"/>
                  </a:cubicBezTo>
                  <a:cubicBezTo>
                    <a:pt x="102" y="54"/>
                    <a:pt x="106" y="49"/>
                    <a:pt x="106" y="44"/>
                  </a:cubicBezTo>
                  <a:cubicBezTo>
                    <a:pt x="106" y="16"/>
                    <a:pt x="106" y="16"/>
                    <a:pt x="106" y="16"/>
                  </a:cubicBezTo>
                  <a:lnTo>
                    <a:pt x="53" y="0"/>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3" name="Rectangle 82">
              <a:extLst>
                <a:ext uri="{FF2B5EF4-FFF2-40B4-BE49-F238E27FC236}">
                  <a16:creationId xmlns:a16="http://schemas.microsoft.com/office/drawing/2014/main" id="{3B3FA876-5C9F-4756-8DF5-28AA3E936C6B}"/>
                </a:ext>
              </a:extLst>
            </p:cNvPr>
            <p:cNvSpPr>
              <a:spLocks noChangeArrowheads="1"/>
            </p:cNvSpPr>
            <p:nvPr/>
          </p:nvSpPr>
          <p:spPr bwMode="auto">
            <a:xfrm>
              <a:off x="7721601" y="2100264"/>
              <a:ext cx="33338" cy="19050"/>
            </a:xfrm>
            <a:prstGeom prst="rect">
              <a:avLst/>
            </a:prstGeom>
            <a:solidFill>
              <a:srgbClr val="4FE4FF"/>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4" name="Freeform 50">
              <a:extLst>
                <a:ext uri="{FF2B5EF4-FFF2-40B4-BE49-F238E27FC236}">
                  <a16:creationId xmlns:a16="http://schemas.microsoft.com/office/drawing/2014/main" id="{AC5A5DAC-84E3-45D2-B36B-072D4BA510C3}"/>
                </a:ext>
              </a:extLst>
            </p:cNvPr>
            <p:cNvSpPr>
              <a:spLocks/>
            </p:cNvSpPr>
            <p:nvPr/>
          </p:nvSpPr>
          <p:spPr bwMode="auto">
            <a:xfrm>
              <a:off x="7648576" y="1841501"/>
              <a:ext cx="177800" cy="236538"/>
            </a:xfrm>
            <a:custGeom>
              <a:avLst/>
              <a:gdLst>
                <a:gd name="T0" fmla="*/ 96 w 106"/>
                <a:gd name="T1" fmla="*/ 0 h 141"/>
                <a:gd name="T2" fmla="*/ 9 w 106"/>
                <a:gd name="T3" fmla="*/ 0 h 141"/>
                <a:gd name="T4" fmla="*/ 0 w 106"/>
                <a:gd name="T5" fmla="*/ 9 h 141"/>
                <a:gd name="T6" fmla="*/ 0 w 106"/>
                <a:gd name="T7" fmla="*/ 140 h 141"/>
                <a:gd name="T8" fmla="*/ 106 w 106"/>
                <a:gd name="T9" fmla="*/ 141 h 141"/>
                <a:gd name="T10" fmla="*/ 106 w 106"/>
                <a:gd name="T11" fmla="*/ 9 h 141"/>
                <a:gd name="T12" fmla="*/ 96 w 106"/>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06" h="141">
                  <a:moveTo>
                    <a:pt x="96" y="0"/>
                  </a:moveTo>
                  <a:cubicBezTo>
                    <a:pt x="9" y="0"/>
                    <a:pt x="9" y="0"/>
                    <a:pt x="9" y="0"/>
                  </a:cubicBezTo>
                  <a:cubicBezTo>
                    <a:pt x="4" y="0"/>
                    <a:pt x="0" y="4"/>
                    <a:pt x="0" y="9"/>
                  </a:cubicBezTo>
                  <a:cubicBezTo>
                    <a:pt x="0" y="140"/>
                    <a:pt x="0" y="140"/>
                    <a:pt x="0" y="140"/>
                  </a:cubicBezTo>
                  <a:cubicBezTo>
                    <a:pt x="106" y="141"/>
                    <a:pt x="106" y="141"/>
                    <a:pt x="106" y="141"/>
                  </a:cubicBezTo>
                  <a:cubicBezTo>
                    <a:pt x="106" y="9"/>
                    <a:pt x="106" y="9"/>
                    <a:pt x="106" y="9"/>
                  </a:cubicBezTo>
                  <a:cubicBezTo>
                    <a:pt x="106" y="4"/>
                    <a:pt x="102" y="0"/>
                    <a:pt x="96" y="0"/>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5" name="Freeform 175">
              <a:extLst>
                <a:ext uri="{FF2B5EF4-FFF2-40B4-BE49-F238E27FC236}">
                  <a16:creationId xmlns:a16="http://schemas.microsoft.com/office/drawing/2014/main" id="{3938CBF0-11E8-43BF-9D10-8AF98B4CF92D}"/>
                </a:ext>
              </a:extLst>
            </p:cNvPr>
            <p:cNvSpPr>
              <a:spLocks/>
            </p:cNvSpPr>
            <p:nvPr/>
          </p:nvSpPr>
          <p:spPr bwMode="auto">
            <a:xfrm>
              <a:off x="7648576" y="1841501"/>
              <a:ext cx="177800" cy="234950"/>
            </a:xfrm>
            <a:custGeom>
              <a:avLst/>
              <a:gdLst>
                <a:gd name="T0" fmla="*/ 106 w 106"/>
                <a:gd name="T1" fmla="*/ 9 h 140"/>
                <a:gd name="T2" fmla="*/ 96 w 106"/>
                <a:gd name="T3" fmla="*/ 0 h 140"/>
                <a:gd name="T4" fmla="*/ 9 w 106"/>
                <a:gd name="T5" fmla="*/ 0 h 140"/>
                <a:gd name="T6" fmla="*/ 0 w 106"/>
                <a:gd name="T7" fmla="*/ 9 h 140"/>
                <a:gd name="T8" fmla="*/ 0 w 106"/>
                <a:gd name="T9" fmla="*/ 140 h 140"/>
                <a:gd name="T10" fmla="*/ 106 w 106"/>
                <a:gd name="T11" fmla="*/ 34 h 140"/>
                <a:gd name="T12" fmla="*/ 106 w 106"/>
                <a:gd name="T13" fmla="*/ 9 h 140"/>
              </a:gdLst>
              <a:ahLst/>
              <a:cxnLst>
                <a:cxn ang="0">
                  <a:pos x="T0" y="T1"/>
                </a:cxn>
                <a:cxn ang="0">
                  <a:pos x="T2" y="T3"/>
                </a:cxn>
                <a:cxn ang="0">
                  <a:pos x="T4" y="T5"/>
                </a:cxn>
                <a:cxn ang="0">
                  <a:pos x="T6" y="T7"/>
                </a:cxn>
                <a:cxn ang="0">
                  <a:pos x="T8" y="T9"/>
                </a:cxn>
                <a:cxn ang="0">
                  <a:pos x="T10" y="T11"/>
                </a:cxn>
                <a:cxn ang="0">
                  <a:pos x="T12" y="T13"/>
                </a:cxn>
              </a:cxnLst>
              <a:rect l="0" t="0" r="r" b="b"/>
              <a:pathLst>
                <a:path w="106" h="140">
                  <a:moveTo>
                    <a:pt x="106" y="9"/>
                  </a:moveTo>
                  <a:cubicBezTo>
                    <a:pt x="106" y="4"/>
                    <a:pt x="102" y="0"/>
                    <a:pt x="96" y="0"/>
                  </a:cubicBezTo>
                  <a:cubicBezTo>
                    <a:pt x="9" y="0"/>
                    <a:pt x="9" y="0"/>
                    <a:pt x="9" y="0"/>
                  </a:cubicBezTo>
                  <a:cubicBezTo>
                    <a:pt x="4" y="0"/>
                    <a:pt x="0" y="4"/>
                    <a:pt x="0" y="9"/>
                  </a:cubicBezTo>
                  <a:cubicBezTo>
                    <a:pt x="0" y="140"/>
                    <a:pt x="0" y="140"/>
                    <a:pt x="0" y="140"/>
                  </a:cubicBezTo>
                  <a:cubicBezTo>
                    <a:pt x="106" y="34"/>
                    <a:pt x="106" y="34"/>
                    <a:pt x="106" y="34"/>
                  </a:cubicBezTo>
                  <a:lnTo>
                    <a:pt x="106" y="9"/>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86" name="monitor 1" descr="monitor, desktop">
            <a:extLst>
              <a:ext uri="{FF2B5EF4-FFF2-40B4-BE49-F238E27FC236}">
                <a16:creationId xmlns:a16="http://schemas.microsoft.com/office/drawing/2014/main" id="{CAACA23A-87C5-473E-BF34-8849A12FC9E7}"/>
              </a:ext>
            </a:extLst>
          </p:cNvPr>
          <p:cNvGrpSpPr/>
          <p:nvPr/>
        </p:nvGrpSpPr>
        <p:grpSpPr>
          <a:xfrm>
            <a:off x="876832" y="3153600"/>
            <a:ext cx="518366" cy="422446"/>
            <a:chOff x="4233864" y="1827214"/>
            <a:chExt cx="403225" cy="328613"/>
          </a:xfrm>
        </p:grpSpPr>
        <p:sp>
          <p:nvSpPr>
            <p:cNvPr id="87" name="Freeform 53">
              <a:extLst>
                <a:ext uri="{FF2B5EF4-FFF2-40B4-BE49-F238E27FC236}">
                  <a16:creationId xmlns:a16="http://schemas.microsoft.com/office/drawing/2014/main" id="{14B06EB0-6104-4C94-87A3-DE49A683D443}"/>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8" name="Freeform 54">
              <a:extLst>
                <a:ext uri="{FF2B5EF4-FFF2-40B4-BE49-F238E27FC236}">
                  <a16:creationId xmlns:a16="http://schemas.microsoft.com/office/drawing/2014/main" id="{2E1D2572-B4D5-46BC-A6BF-5C3E3D0DDB4F}"/>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9" name="Freeform 173">
              <a:extLst>
                <a:ext uri="{FF2B5EF4-FFF2-40B4-BE49-F238E27FC236}">
                  <a16:creationId xmlns:a16="http://schemas.microsoft.com/office/drawing/2014/main" id="{6944874B-DF29-4BC7-99E2-4AC10D70F3EF}"/>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90" name="IoT 3" descr="IoT, create safer cities">
            <a:extLst>
              <a:ext uri="{FF2B5EF4-FFF2-40B4-BE49-F238E27FC236}">
                <a16:creationId xmlns:a16="http://schemas.microsoft.com/office/drawing/2014/main" id="{0BCF6F22-1788-4BB9-9F91-8DA0B0FFC84F}"/>
              </a:ext>
            </a:extLst>
          </p:cNvPr>
          <p:cNvGrpSpPr/>
          <p:nvPr/>
        </p:nvGrpSpPr>
        <p:grpSpPr>
          <a:xfrm>
            <a:off x="9131303" y="3087451"/>
            <a:ext cx="556698" cy="554742"/>
            <a:chOff x="5433319" y="4819498"/>
            <a:chExt cx="403602" cy="402184"/>
          </a:xfrm>
        </p:grpSpPr>
        <p:sp>
          <p:nvSpPr>
            <p:cNvPr id="91" name="Rectangle 854">
              <a:extLst>
                <a:ext uri="{FF2B5EF4-FFF2-40B4-BE49-F238E27FC236}">
                  <a16:creationId xmlns:a16="http://schemas.microsoft.com/office/drawing/2014/main" id="{51427788-FFB6-4682-B087-14072AD0E0DE}"/>
                </a:ext>
              </a:extLst>
            </p:cNvPr>
            <p:cNvSpPr>
              <a:spLocks noChangeArrowheads="1"/>
            </p:cNvSpPr>
            <p:nvPr/>
          </p:nvSpPr>
          <p:spPr bwMode="auto">
            <a:xfrm>
              <a:off x="5730710" y="5030503"/>
              <a:ext cx="62311" cy="19117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2" name="Freeform 855">
              <a:extLst>
                <a:ext uri="{FF2B5EF4-FFF2-40B4-BE49-F238E27FC236}">
                  <a16:creationId xmlns:a16="http://schemas.microsoft.com/office/drawing/2014/main" id="{E9D5993C-1F35-479D-807A-8BFC630E8D0F}"/>
                </a:ext>
              </a:extLst>
            </p:cNvPr>
            <p:cNvSpPr>
              <a:spLocks/>
            </p:cNvSpPr>
            <p:nvPr/>
          </p:nvSpPr>
          <p:spPr bwMode="auto">
            <a:xfrm>
              <a:off x="5433319" y="4819498"/>
              <a:ext cx="403602" cy="201092"/>
            </a:xfrm>
            <a:custGeom>
              <a:avLst/>
              <a:gdLst>
                <a:gd name="T0" fmla="*/ 192 w 384"/>
                <a:gd name="T1" fmla="*/ 0 h 192"/>
                <a:gd name="T2" fmla="*/ 0 w 384"/>
                <a:gd name="T3" fmla="*/ 192 h 192"/>
                <a:gd name="T4" fmla="*/ 41 w 384"/>
                <a:gd name="T5" fmla="*/ 192 h 192"/>
                <a:gd name="T6" fmla="*/ 85 w 384"/>
                <a:gd name="T7" fmla="*/ 85 h 192"/>
                <a:gd name="T8" fmla="*/ 192 w 384"/>
                <a:gd name="T9" fmla="*/ 41 h 192"/>
                <a:gd name="T10" fmla="*/ 299 w 384"/>
                <a:gd name="T11" fmla="*/ 85 h 192"/>
                <a:gd name="T12" fmla="*/ 343 w 384"/>
                <a:gd name="T13" fmla="*/ 192 h 192"/>
                <a:gd name="T14" fmla="*/ 384 w 384"/>
                <a:gd name="T15" fmla="*/ 192 h 192"/>
                <a:gd name="T16" fmla="*/ 192 w 384"/>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 h="192">
                  <a:moveTo>
                    <a:pt x="192" y="0"/>
                  </a:moveTo>
                  <a:cubicBezTo>
                    <a:pt x="86" y="0"/>
                    <a:pt x="0" y="86"/>
                    <a:pt x="0" y="192"/>
                  </a:cubicBezTo>
                  <a:cubicBezTo>
                    <a:pt x="41" y="192"/>
                    <a:pt x="41" y="192"/>
                    <a:pt x="41" y="192"/>
                  </a:cubicBezTo>
                  <a:cubicBezTo>
                    <a:pt x="41" y="152"/>
                    <a:pt x="56" y="114"/>
                    <a:pt x="85" y="85"/>
                  </a:cubicBezTo>
                  <a:cubicBezTo>
                    <a:pt x="114" y="56"/>
                    <a:pt x="152" y="41"/>
                    <a:pt x="192" y="41"/>
                  </a:cubicBezTo>
                  <a:cubicBezTo>
                    <a:pt x="232" y="41"/>
                    <a:pt x="270" y="56"/>
                    <a:pt x="299" y="85"/>
                  </a:cubicBezTo>
                  <a:cubicBezTo>
                    <a:pt x="328" y="114"/>
                    <a:pt x="343" y="152"/>
                    <a:pt x="343" y="192"/>
                  </a:cubicBezTo>
                  <a:cubicBezTo>
                    <a:pt x="384" y="192"/>
                    <a:pt x="384" y="192"/>
                    <a:pt x="384" y="192"/>
                  </a:cubicBezTo>
                  <a:cubicBezTo>
                    <a:pt x="384" y="86"/>
                    <a:pt x="298" y="0"/>
                    <a:pt x="192"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3" name="Rectangle 856">
              <a:extLst>
                <a:ext uri="{FF2B5EF4-FFF2-40B4-BE49-F238E27FC236}">
                  <a16:creationId xmlns:a16="http://schemas.microsoft.com/office/drawing/2014/main" id="{92EF04CE-A588-415A-8C2E-6E4CAD81F47D}"/>
                </a:ext>
              </a:extLst>
            </p:cNvPr>
            <p:cNvSpPr>
              <a:spLocks noChangeArrowheads="1"/>
            </p:cNvSpPr>
            <p:nvPr/>
          </p:nvSpPr>
          <p:spPr bwMode="auto">
            <a:xfrm>
              <a:off x="5539530" y="4925708"/>
              <a:ext cx="191180" cy="29597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4" name="Rectangle 857">
              <a:extLst>
                <a:ext uri="{FF2B5EF4-FFF2-40B4-BE49-F238E27FC236}">
                  <a16:creationId xmlns:a16="http://schemas.microsoft.com/office/drawing/2014/main" id="{7D9A31F5-4435-441B-90E1-CF70ED45E1A0}"/>
                </a:ext>
              </a:extLst>
            </p:cNvPr>
            <p:cNvSpPr>
              <a:spLocks noChangeArrowheads="1"/>
            </p:cNvSpPr>
            <p:nvPr/>
          </p:nvSpPr>
          <p:spPr bwMode="auto">
            <a:xfrm>
              <a:off x="5487133" y="5041832"/>
              <a:ext cx="127453" cy="1699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5" name="Rectangle 858">
              <a:extLst>
                <a:ext uri="{FF2B5EF4-FFF2-40B4-BE49-F238E27FC236}">
                  <a16:creationId xmlns:a16="http://schemas.microsoft.com/office/drawing/2014/main" id="{7964BC0A-2505-4074-BADD-9C95527902C5}"/>
                </a:ext>
              </a:extLst>
            </p:cNvPr>
            <p:cNvSpPr>
              <a:spLocks noChangeArrowheads="1"/>
            </p:cNvSpPr>
            <p:nvPr/>
          </p:nvSpPr>
          <p:spPr bwMode="auto">
            <a:xfrm>
              <a:off x="5497045" y="5051745"/>
              <a:ext cx="106211" cy="1486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6" name="Rectangle 859">
              <a:extLst>
                <a:ext uri="{FF2B5EF4-FFF2-40B4-BE49-F238E27FC236}">
                  <a16:creationId xmlns:a16="http://schemas.microsoft.com/office/drawing/2014/main" id="{1C32FFC1-3605-427D-A6C0-4C8B78BDE0A3}"/>
                </a:ext>
              </a:extLst>
            </p:cNvPr>
            <p:cNvSpPr>
              <a:spLocks noChangeArrowheads="1"/>
            </p:cNvSpPr>
            <p:nvPr/>
          </p:nvSpPr>
          <p:spPr bwMode="auto">
            <a:xfrm>
              <a:off x="5475803" y="5030503"/>
              <a:ext cx="148695" cy="19117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7" name="Rectangle 860">
              <a:extLst>
                <a:ext uri="{FF2B5EF4-FFF2-40B4-BE49-F238E27FC236}">
                  <a16:creationId xmlns:a16="http://schemas.microsoft.com/office/drawing/2014/main" id="{AE595688-5F01-4124-A38D-F660A6A28A62}"/>
                </a:ext>
              </a:extLst>
            </p:cNvPr>
            <p:cNvSpPr>
              <a:spLocks noChangeArrowheads="1"/>
            </p:cNvSpPr>
            <p:nvPr/>
          </p:nvSpPr>
          <p:spPr bwMode="auto">
            <a:xfrm>
              <a:off x="5518288" y="5074403"/>
              <a:ext cx="63726" cy="1982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8" name="Rectangle 861">
              <a:extLst>
                <a:ext uri="{FF2B5EF4-FFF2-40B4-BE49-F238E27FC236}">
                  <a16:creationId xmlns:a16="http://schemas.microsoft.com/office/drawing/2014/main" id="{C83BBAF4-B3CC-45D6-AED1-BABD58504382}"/>
                </a:ext>
              </a:extLst>
            </p:cNvPr>
            <p:cNvSpPr>
              <a:spLocks noChangeArrowheads="1"/>
            </p:cNvSpPr>
            <p:nvPr/>
          </p:nvSpPr>
          <p:spPr bwMode="auto">
            <a:xfrm>
              <a:off x="5518288" y="5115471"/>
              <a:ext cx="63726" cy="2124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9" name="Rectangle 862">
              <a:extLst>
                <a:ext uri="{FF2B5EF4-FFF2-40B4-BE49-F238E27FC236}">
                  <a16:creationId xmlns:a16="http://schemas.microsoft.com/office/drawing/2014/main" id="{3777ACAB-6944-442C-B5BD-E0B1C9919F76}"/>
                </a:ext>
              </a:extLst>
            </p:cNvPr>
            <p:cNvSpPr>
              <a:spLocks noChangeArrowheads="1"/>
            </p:cNvSpPr>
            <p:nvPr/>
          </p:nvSpPr>
          <p:spPr bwMode="auto">
            <a:xfrm>
              <a:off x="5518288" y="5157955"/>
              <a:ext cx="63726" cy="2124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0" name="Rectangle 863">
              <a:extLst>
                <a:ext uri="{FF2B5EF4-FFF2-40B4-BE49-F238E27FC236}">
                  <a16:creationId xmlns:a16="http://schemas.microsoft.com/office/drawing/2014/main" id="{C3C11BB9-76B5-495F-A396-A2014AE8AD50}"/>
                </a:ext>
              </a:extLst>
            </p:cNvPr>
            <p:cNvSpPr>
              <a:spLocks noChangeArrowheads="1"/>
            </p:cNvSpPr>
            <p:nvPr/>
          </p:nvSpPr>
          <p:spPr bwMode="auto">
            <a:xfrm>
              <a:off x="5582014" y="4968192"/>
              <a:ext cx="42484" cy="4248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1" name="Rectangle 864">
              <a:extLst>
                <a:ext uri="{FF2B5EF4-FFF2-40B4-BE49-F238E27FC236}">
                  <a16:creationId xmlns:a16="http://schemas.microsoft.com/office/drawing/2014/main" id="{1A3DB62C-7ED1-4C3A-A57F-AE0609DD69D3}"/>
                </a:ext>
              </a:extLst>
            </p:cNvPr>
            <p:cNvSpPr>
              <a:spLocks noChangeArrowheads="1"/>
            </p:cNvSpPr>
            <p:nvPr/>
          </p:nvSpPr>
          <p:spPr bwMode="auto">
            <a:xfrm>
              <a:off x="5645741" y="4968192"/>
              <a:ext cx="42484" cy="4248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2" name="Rectangle 865">
              <a:extLst>
                <a:ext uri="{FF2B5EF4-FFF2-40B4-BE49-F238E27FC236}">
                  <a16:creationId xmlns:a16="http://schemas.microsoft.com/office/drawing/2014/main" id="{790DC761-61FA-4BFF-A0EF-972302D82B80}"/>
                </a:ext>
              </a:extLst>
            </p:cNvPr>
            <p:cNvSpPr>
              <a:spLocks noChangeArrowheads="1"/>
            </p:cNvSpPr>
            <p:nvPr/>
          </p:nvSpPr>
          <p:spPr bwMode="auto">
            <a:xfrm>
              <a:off x="5645741" y="5030503"/>
              <a:ext cx="42484" cy="439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3" name="Rectangle 866">
              <a:extLst>
                <a:ext uri="{FF2B5EF4-FFF2-40B4-BE49-F238E27FC236}">
                  <a16:creationId xmlns:a16="http://schemas.microsoft.com/office/drawing/2014/main" id="{0C0B04A5-C0FA-413A-8553-CD347C7D2EDF}"/>
                </a:ext>
              </a:extLst>
            </p:cNvPr>
            <p:cNvSpPr>
              <a:spLocks noChangeArrowheads="1"/>
            </p:cNvSpPr>
            <p:nvPr/>
          </p:nvSpPr>
          <p:spPr bwMode="auto">
            <a:xfrm>
              <a:off x="5645741" y="5094229"/>
              <a:ext cx="42484" cy="4248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4" name="Rectangle 867">
              <a:extLst>
                <a:ext uri="{FF2B5EF4-FFF2-40B4-BE49-F238E27FC236}">
                  <a16:creationId xmlns:a16="http://schemas.microsoft.com/office/drawing/2014/main" id="{5AE9F834-02DC-4D4C-B243-4CD9E6CBE699}"/>
                </a:ext>
              </a:extLst>
            </p:cNvPr>
            <p:cNvSpPr>
              <a:spLocks noChangeArrowheads="1"/>
            </p:cNvSpPr>
            <p:nvPr/>
          </p:nvSpPr>
          <p:spPr bwMode="auto">
            <a:xfrm>
              <a:off x="5645741" y="5157955"/>
              <a:ext cx="42484" cy="4248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5" name="Oval 868">
              <a:extLst>
                <a:ext uri="{FF2B5EF4-FFF2-40B4-BE49-F238E27FC236}">
                  <a16:creationId xmlns:a16="http://schemas.microsoft.com/office/drawing/2014/main" id="{B393042D-0B05-4CB8-B448-BA1BEDD0AF2C}"/>
                </a:ext>
              </a:extLst>
            </p:cNvPr>
            <p:cNvSpPr>
              <a:spLocks noChangeArrowheads="1"/>
            </p:cNvSpPr>
            <p:nvPr/>
          </p:nvSpPr>
          <p:spPr bwMode="auto">
            <a:xfrm>
              <a:off x="5773195" y="5136714"/>
              <a:ext cx="42484" cy="4248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6" name="Freeform 869">
              <a:extLst>
                <a:ext uri="{FF2B5EF4-FFF2-40B4-BE49-F238E27FC236}">
                  <a16:creationId xmlns:a16="http://schemas.microsoft.com/office/drawing/2014/main" id="{9C5DD7AF-6CCC-4EF5-AC00-366C08B92172}"/>
                </a:ext>
              </a:extLst>
            </p:cNvPr>
            <p:cNvSpPr>
              <a:spLocks/>
            </p:cNvSpPr>
            <p:nvPr/>
          </p:nvSpPr>
          <p:spPr bwMode="auto">
            <a:xfrm>
              <a:off x="5761866" y="5126800"/>
              <a:ext cx="63726" cy="94882"/>
            </a:xfrm>
            <a:custGeom>
              <a:avLst/>
              <a:gdLst>
                <a:gd name="T0" fmla="*/ 61 w 61"/>
                <a:gd name="T1" fmla="*/ 30 h 91"/>
                <a:gd name="T2" fmla="*/ 30 w 61"/>
                <a:gd name="T3" fmla="*/ 0 h 91"/>
                <a:gd name="T4" fmla="*/ 0 w 61"/>
                <a:gd name="T5" fmla="*/ 30 h 91"/>
                <a:gd name="T6" fmla="*/ 20 w 61"/>
                <a:gd name="T7" fmla="*/ 59 h 91"/>
                <a:gd name="T8" fmla="*/ 20 w 61"/>
                <a:gd name="T9" fmla="*/ 91 h 91"/>
                <a:gd name="T10" fmla="*/ 41 w 61"/>
                <a:gd name="T11" fmla="*/ 91 h 91"/>
                <a:gd name="T12" fmla="*/ 41 w 61"/>
                <a:gd name="T13" fmla="*/ 59 h 91"/>
                <a:gd name="T14" fmla="*/ 61 w 61"/>
                <a:gd name="T15" fmla="*/ 30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1">
                  <a:moveTo>
                    <a:pt x="61" y="30"/>
                  </a:moveTo>
                  <a:cubicBezTo>
                    <a:pt x="61" y="14"/>
                    <a:pt x="47" y="0"/>
                    <a:pt x="30" y="0"/>
                  </a:cubicBezTo>
                  <a:cubicBezTo>
                    <a:pt x="14" y="0"/>
                    <a:pt x="0" y="14"/>
                    <a:pt x="0" y="30"/>
                  </a:cubicBezTo>
                  <a:cubicBezTo>
                    <a:pt x="0" y="44"/>
                    <a:pt x="9" y="55"/>
                    <a:pt x="20" y="59"/>
                  </a:cubicBezTo>
                  <a:cubicBezTo>
                    <a:pt x="20" y="91"/>
                    <a:pt x="20" y="91"/>
                    <a:pt x="20" y="91"/>
                  </a:cubicBezTo>
                  <a:cubicBezTo>
                    <a:pt x="41" y="91"/>
                    <a:pt x="41" y="91"/>
                    <a:pt x="41" y="91"/>
                  </a:cubicBezTo>
                  <a:cubicBezTo>
                    <a:pt x="41" y="59"/>
                    <a:pt x="41" y="59"/>
                    <a:pt x="41" y="59"/>
                  </a:cubicBezTo>
                  <a:cubicBezTo>
                    <a:pt x="52" y="55"/>
                    <a:pt x="61" y="44"/>
                    <a:pt x="61" y="3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07" name="Oval 870">
              <a:extLst>
                <a:ext uri="{FF2B5EF4-FFF2-40B4-BE49-F238E27FC236}">
                  <a16:creationId xmlns:a16="http://schemas.microsoft.com/office/drawing/2014/main" id="{F97752B4-5BF6-44C2-B75B-A47A3CA2EB7D}"/>
                </a:ext>
              </a:extLst>
            </p:cNvPr>
            <p:cNvSpPr>
              <a:spLocks noChangeArrowheads="1"/>
            </p:cNvSpPr>
            <p:nvPr/>
          </p:nvSpPr>
          <p:spPr bwMode="auto">
            <a:xfrm>
              <a:off x="5783107" y="5146626"/>
              <a:ext cx="22658" cy="2265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sp>
        <p:nvSpPr>
          <p:cNvPr id="108" name="Title 18">
            <a:extLst>
              <a:ext uri="{FF2B5EF4-FFF2-40B4-BE49-F238E27FC236}">
                <a16:creationId xmlns:a16="http://schemas.microsoft.com/office/drawing/2014/main" id="{86A4096F-4428-4CD4-AB07-1927770BAD05}"/>
              </a:ext>
            </a:extLst>
          </p:cNvPr>
          <p:cNvSpPr txBox="1">
            <a:spLocks/>
          </p:cNvSpPr>
          <p:nvPr/>
        </p:nvSpPr>
        <p:spPr>
          <a:xfrm>
            <a:off x="587375"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Desktop</a:t>
            </a:r>
          </a:p>
        </p:txBody>
      </p:sp>
      <p:sp>
        <p:nvSpPr>
          <p:cNvPr id="109" name="Title 18">
            <a:extLst>
              <a:ext uri="{FF2B5EF4-FFF2-40B4-BE49-F238E27FC236}">
                <a16:creationId xmlns:a16="http://schemas.microsoft.com/office/drawing/2014/main" id="{DAC6F496-E689-4865-BB0E-CFD285820327}"/>
              </a:ext>
            </a:extLst>
          </p:cNvPr>
          <p:cNvSpPr txBox="1">
            <a:spLocks/>
          </p:cNvSpPr>
          <p:nvPr/>
        </p:nvSpPr>
        <p:spPr>
          <a:xfrm>
            <a:off x="2242103"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Web</a:t>
            </a:r>
          </a:p>
        </p:txBody>
      </p:sp>
      <p:sp>
        <p:nvSpPr>
          <p:cNvPr id="110" name="Title 18">
            <a:extLst>
              <a:ext uri="{FF2B5EF4-FFF2-40B4-BE49-F238E27FC236}">
                <a16:creationId xmlns:a16="http://schemas.microsoft.com/office/drawing/2014/main" id="{0C7286E6-6DC7-439F-972C-33F7D42488ED}"/>
              </a:ext>
            </a:extLst>
          </p:cNvPr>
          <p:cNvSpPr txBox="1">
            <a:spLocks/>
          </p:cNvSpPr>
          <p:nvPr/>
        </p:nvSpPr>
        <p:spPr>
          <a:xfrm>
            <a:off x="3896831"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Cloud</a:t>
            </a:r>
          </a:p>
        </p:txBody>
      </p:sp>
      <p:sp>
        <p:nvSpPr>
          <p:cNvPr id="111" name="Title 18">
            <a:extLst>
              <a:ext uri="{FF2B5EF4-FFF2-40B4-BE49-F238E27FC236}">
                <a16:creationId xmlns:a16="http://schemas.microsoft.com/office/drawing/2014/main" id="{ADD8C4BC-E891-4C2B-85BF-60793E24B0E9}"/>
              </a:ext>
            </a:extLst>
          </p:cNvPr>
          <p:cNvSpPr txBox="1">
            <a:spLocks/>
          </p:cNvSpPr>
          <p:nvPr/>
        </p:nvSpPr>
        <p:spPr>
          <a:xfrm>
            <a:off x="5551558"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Mobile</a:t>
            </a:r>
          </a:p>
        </p:txBody>
      </p:sp>
      <p:sp>
        <p:nvSpPr>
          <p:cNvPr id="112" name="Title 18">
            <a:extLst>
              <a:ext uri="{FF2B5EF4-FFF2-40B4-BE49-F238E27FC236}">
                <a16:creationId xmlns:a16="http://schemas.microsoft.com/office/drawing/2014/main" id="{F97578C9-E854-449E-99E6-FDEAE0A6E2A9}"/>
              </a:ext>
            </a:extLst>
          </p:cNvPr>
          <p:cNvSpPr txBox="1">
            <a:spLocks/>
          </p:cNvSpPr>
          <p:nvPr/>
        </p:nvSpPr>
        <p:spPr>
          <a:xfrm>
            <a:off x="7206285"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Gaming</a:t>
            </a:r>
          </a:p>
        </p:txBody>
      </p:sp>
      <p:sp>
        <p:nvSpPr>
          <p:cNvPr id="113" name="Title 18">
            <a:extLst>
              <a:ext uri="{FF2B5EF4-FFF2-40B4-BE49-F238E27FC236}">
                <a16:creationId xmlns:a16="http://schemas.microsoft.com/office/drawing/2014/main" id="{78AE528B-79DA-4AE9-B1EE-46D508AE6358}"/>
              </a:ext>
            </a:extLst>
          </p:cNvPr>
          <p:cNvSpPr txBox="1">
            <a:spLocks/>
          </p:cNvSpPr>
          <p:nvPr/>
        </p:nvSpPr>
        <p:spPr>
          <a:xfrm>
            <a:off x="8861012"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IoT</a:t>
            </a:r>
          </a:p>
        </p:txBody>
      </p:sp>
      <p:sp>
        <p:nvSpPr>
          <p:cNvPr id="114" name="Title 18">
            <a:extLst>
              <a:ext uri="{FF2B5EF4-FFF2-40B4-BE49-F238E27FC236}">
                <a16:creationId xmlns:a16="http://schemas.microsoft.com/office/drawing/2014/main" id="{F6A5176C-09B0-4E7F-AB5C-A5975660063F}"/>
              </a:ext>
            </a:extLst>
          </p:cNvPr>
          <p:cNvSpPr txBox="1">
            <a:spLocks/>
          </p:cNvSpPr>
          <p:nvPr/>
        </p:nvSpPr>
        <p:spPr>
          <a:xfrm>
            <a:off x="10515740" y="3831261"/>
            <a:ext cx="1097280" cy="307777"/>
          </a:xfrm>
          <a:prstGeom prst="rect">
            <a:avLst/>
          </a:prstGeom>
        </p:spPr>
        <p:txBody>
          <a:bodyPr vert="horz" wrap="square" lIns="0" tIns="0" rIns="0" bIns="0" rtlCol="0" anchor="t">
            <a:no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AI</a:t>
            </a:r>
          </a:p>
        </p:txBody>
      </p:sp>
      <p:sp>
        <p:nvSpPr>
          <p:cNvPr id="115" name="Oval 114">
            <a:extLst>
              <a:ext uri="{FF2B5EF4-FFF2-40B4-BE49-F238E27FC236}">
                <a16:creationId xmlns:a16="http://schemas.microsoft.com/office/drawing/2014/main" id="{2A23305A-85CF-4240-A1DE-C27D4862D4D5}"/>
              </a:ext>
              <a:ext uri="{C183D7F6-B498-43B3-948B-1728B52AA6E4}">
                <adec:decorative xmlns:adec="http://schemas.microsoft.com/office/drawing/2017/decorative" val="1"/>
              </a:ext>
            </a:extLst>
          </p:cNvPr>
          <p:cNvSpPr/>
          <p:nvPr/>
        </p:nvSpPr>
        <p:spPr bwMode="auto">
          <a:xfrm rot="16200000">
            <a:off x="1065419"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cxnSp>
        <p:nvCxnSpPr>
          <p:cNvPr id="116" name="Straight Connector 115">
            <a:extLst>
              <a:ext uri="{FF2B5EF4-FFF2-40B4-BE49-F238E27FC236}">
                <a16:creationId xmlns:a16="http://schemas.microsoft.com/office/drawing/2014/main" id="{3AB7AE99-4556-4D6D-BF3F-0AFF5245F178}"/>
              </a:ext>
              <a:ext uri="{C183D7F6-B498-43B3-948B-1728B52AA6E4}">
                <adec:decorative xmlns:adec="http://schemas.microsoft.com/office/drawing/2017/decorative" val="1"/>
              </a:ext>
            </a:extLst>
          </p:cNvPr>
          <p:cNvCxnSpPr>
            <a:cxnSpLocks/>
          </p:cNvCxnSpPr>
          <p:nvPr/>
        </p:nvCxnSpPr>
        <p:spPr>
          <a:xfrm>
            <a:off x="1206612" y="4292143"/>
            <a:ext cx="9787172" cy="0"/>
          </a:xfrm>
          <a:prstGeom prst="line">
            <a:avLst/>
          </a:prstGeom>
          <a:ln w="28575" cap="rnd">
            <a:solidFill>
              <a:srgbClr val="75757A"/>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17" name="Oval 116">
            <a:extLst>
              <a:ext uri="{FF2B5EF4-FFF2-40B4-BE49-F238E27FC236}">
                <a16:creationId xmlns:a16="http://schemas.microsoft.com/office/drawing/2014/main" id="{DD8508CC-A8C0-4D93-88C7-DB8BC9F874FF}"/>
              </a:ext>
              <a:ext uri="{C183D7F6-B498-43B3-948B-1728B52AA6E4}">
                <adec:decorative xmlns:adec="http://schemas.microsoft.com/office/drawing/2017/decorative" val="1"/>
              </a:ext>
            </a:extLst>
          </p:cNvPr>
          <p:cNvSpPr/>
          <p:nvPr/>
        </p:nvSpPr>
        <p:spPr bwMode="auto">
          <a:xfrm rot="16200000">
            <a:off x="10993784"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0" name="Oval 119">
            <a:extLst>
              <a:ext uri="{FF2B5EF4-FFF2-40B4-BE49-F238E27FC236}">
                <a16:creationId xmlns:a16="http://schemas.microsoft.com/office/drawing/2014/main" id="{50AD6081-FE26-4A69-9B25-37A5C44DA602}"/>
              </a:ext>
              <a:ext uri="{C183D7F6-B498-43B3-948B-1728B52AA6E4}">
                <adec:decorative xmlns:adec="http://schemas.microsoft.com/office/drawing/2017/decorative" val="1"/>
              </a:ext>
            </a:extLst>
          </p:cNvPr>
          <p:cNvSpPr/>
          <p:nvPr/>
        </p:nvSpPr>
        <p:spPr bwMode="auto">
          <a:xfrm rot="16200000">
            <a:off x="2720147"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1" name="Oval 120">
            <a:extLst>
              <a:ext uri="{FF2B5EF4-FFF2-40B4-BE49-F238E27FC236}">
                <a16:creationId xmlns:a16="http://schemas.microsoft.com/office/drawing/2014/main" id="{9BEA14CB-DA22-4CCF-8216-3C76C24AA094}"/>
              </a:ext>
              <a:ext uri="{C183D7F6-B498-43B3-948B-1728B52AA6E4}">
                <adec:decorative xmlns:adec="http://schemas.microsoft.com/office/drawing/2017/decorative" val="1"/>
              </a:ext>
            </a:extLst>
          </p:cNvPr>
          <p:cNvSpPr/>
          <p:nvPr/>
        </p:nvSpPr>
        <p:spPr bwMode="auto">
          <a:xfrm rot="16200000">
            <a:off x="4374875"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2" name="Oval 121">
            <a:extLst>
              <a:ext uri="{FF2B5EF4-FFF2-40B4-BE49-F238E27FC236}">
                <a16:creationId xmlns:a16="http://schemas.microsoft.com/office/drawing/2014/main" id="{DF90BE5B-436E-46F4-984E-147C4B4C9DA8}"/>
              </a:ext>
              <a:ext uri="{C183D7F6-B498-43B3-948B-1728B52AA6E4}">
                <adec:decorative xmlns:adec="http://schemas.microsoft.com/office/drawing/2017/decorative" val="1"/>
              </a:ext>
            </a:extLst>
          </p:cNvPr>
          <p:cNvSpPr/>
          <p:nvPr/>
        </p:nvSpPr>
        <p:spPr bwMode="auto">
          <a:xfrm rot="16200000">
            <a:off x="6029602"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3" name="Oval 122">
            <a:extLst>
              <a:ext uri="{FF2B5EF4-FFF2-40B4-BE49-F238E27FC236}">
                <a16:creationId xmlns:a16="http://schemas.microsoft.com/office/drawing/2014/main" id="{45D964B8-962F-4B45-A2E4-CDA11E5BFB1D}"/>
              </a:ext>
              <a:ext uri="{C183D7F6-B498-43B3-948B-1728B52AA6E4}">
                <adec:decorative xmlns:adec="http://schemas.microsoft.com/office/drawing/2017/decorative" val="1"/>
              </a:ext>
            </a:extLst>
          </p:cNvPr>
          <p:cNvSpPr/>
          <p:nvPr/>
        </p:nvSpPr>
        <p:spPr bwMode="auto">
          <a:xfrm rot="16200000">
            <a:off x="7684329"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D4E16D2E-09EB-43B7-8D5E-A4AEB3F82095}"/>
              </a:ext>
              <a:ext uri="{C183D7F6-B498-43B3-948B-1728B52AA6E4}">
                <adec:decorative xmlns:adec="http://schemas.microsoft.com/office/drawing/2017/decorative" val="1"/>
              </a:ext>
            </a:extLst>
          </p:cNvPr>
          <p:cNvSpPr/>
          <p:nvPr/>
        </p:nvSpPr>
        <p:spPr bwMode="auto">
          <a:xfrm rot="16200000">
            <a:off x="9339056" y="4221547"/>
            <a:ext cx="141193" cy="141193"/>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3940" rIns="0" bIns="43940" numCol="1" rtlCol="0" anchor="ctr" anchorCtr="0" compatLnSpc="1">
            <a:prstTxWarp prst="textNoShape">
              <a:avLst/>
            </a:prstTxWarp>
          </a:bodyPr>
          <a:lstStyle/>
          <a:p>
            <a:pPr marL="0" marR="0" lvl="0" indent="0" algn="ctr" defTabSz="878441" rtl="0" eaLnBrk="1" fontAlgn="base" latinLnBrk="0" hangingPunct="1">
              <a:lnSpc>
                <a:spcPct val="100000"/>
              </a:lnSpc>
              <a:spcBef>
                <a:spcPct val="0"/>
              </a:spcBef>
              <a:spcAft>
                <a:spcPct val="0"/>
              </a:spcAft>
              <a:buClrTx/>
              <a:buSzTx/>
              <a:buFontTx/>
              <a:buNone/>
              <a:tabLst/>
              <a:defRPr/>
            </a:pPr>
            <a:endParaRPr kumimoji="0" lang="en-US" sz="1884"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pic>
        <p:nvPicPr>
          <p:cNvPr id="3" name="Picture 2" descr="A picture containing object, ball, drawing, clock&#10;&#10;Description automatically generated">
            <a:extLst>
              <a:ext uri="{FF2B5EF4-FFF2-40B4-BE49-F238E27FC236}">
                <a16:creationId xmlns:a16="http://schemas.microsoft.com/office/drawing/2014/main" id="{A751CE02-9B51-47A5-ABB6-06FFC5849540}"/>
              </a:ext>
            </a:extLst>
          </p:cNvPr>
          <p:cNvPicPr>
            <a:picLocks noChangeAspect="1"/>
          </p:cNvPicPr>
          <p:nvPr/>
        </p:nvPicPr>
        <p:blipFill>
          <a:blip r:embed="rId5"/>
          <a:stretch>
            <a:fillRect/>
          </a:stretch>
        </p:blipFill>
        <p:spPr>
          <a:xfrm>
            <a:off x="5595143" y="4837879"/>
            <a:ext cx="1001713" cy="1001713"/>
          </a:xfrm>
          <a:prstGeom prst="rect">
            <a:avLst/>
          </a:prstGeom>
        </p:spPr>
      </p:pic>
    </p:spTree>
    <p:extLst>
      <p:ext uri="{BB962C8B-B14F-4D97-AF65-F5344CB8AC3E}">
        <p14:creationId xmlns:p14="http://schemas.microsoft.com/office/powerpoint/2010/main" val="1334761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42" presetClass="path" presetSubtype="0" decel="100000" fill="hold" grpId="1" nodeType="withEffect">
                                  <p:stCondLst>
                                    <p:cond delay="0"/>
                                  </p:stCondLst>
                                  <p:childTnLst>
                                    <p:animMotion origin="layout" path="M 0 4.07407E-6 L 0 0.03287 " pathEditMode="relative" rAng="0" ptsTypes="AA">
                                      <p:cBhvr>
                                        <p:cTn id="9" dur="500" spd="-100000" fill="hold"/>
                                        <p:tgtEl>
                                          <p:spTgt spid="43"/>
                                        </p:tgtEl>
                                        <p:attrNameLst>
                                          <p:attrName>ppt_x</p:attrName>
                                          <p:attrName>ppt_y</p:attrName>
                                        </p:attrNameLst>
                                      </p:cBhvr>
                                      <p:rCtr x="0" y="1644"/>
                                    </p:animMotion>
                                  </p:childTnLst>
                                </p:cTn>
                              </p:par>
                              <p:par>
                                <p:cTn id="10" presetID="10" presetClass="entr" presetSubtype="0" fill="hold" grpId="0" nodeType="withEffect">
                                  <p:stCondLst>
                                    <p:cond delay="10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par>
                                <p:cTn id="13" presetID="42" presetClass="path" presetSubtype="0" decel="100000" fill="hold" grpId="1" nodeType="withEffect">
                                  <p:stCondLst>
                                    <p:cond delay="100"/>
                                  </p:stCondLst>
                                  <p:childTnLst>
                                    <p:animMotion origin="layout" path="M 0 -3.7037E-6 L 0 0.03287 " pathEditMode="relative" rAng="0" ptsTypes="AA">
                                      <p:cBhvr>
                                        <p:cTn id="14" dur="500" spd="-100000" fill="hold"/>
                                        <p:tgtEl>
                                          <p:spTgt spid="41"/>
                                        </p:tgtEl>
                                        <p:attrNameLst>
                                          <p:attrName>ppt_x</p:attrName>
                                          <p:attrName>ppt_y</p:attrName>
                                        </p:attrNameLst>
                                      </p:cBhvr>
                                      <p:rCtr x="0" y="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43" grpId="0"/>
      <p:bldP spid="43"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11A223-CA79-43EE-88F2-84E503942684}"/>
              </a:ext>
            </a:extLst>
          </p:cNvPr>
          <p:cNvSpPr>
            <a:spLocks noGrp="1"/>
          </p:cNvSpPr>
          <p:nvPr>
            <p:ph type="body" sz="quarter" idx="10"/>
          </p:nvPr>
        </p:nvSpPr>
        <p:spPr>
          <a:xfrm>
            <a:off x="269239" y="1189177"/>
            <a:ext cx="11653523" cy="4505849"/>
          </a:xfrm>
        </p:spPr>
        <p:txBody>
          <a:bodyPr/>
          <a:lstStyle/>
          <a:p>
            <a:r>
              <a:rPr lang="zh-CN" altLang="en-US" sz="2400" dirty="0">
                <a:latin typeface="+mn-ea"/>
              </a:rPr>
              <a:t>测试活动的客户端交互延迟 </a:t>
            </a:r>
            <a:r>
              <a:rPr lang="en-US" sz="2400" dirty="0">
                <a:latin typeface="+mn-ea"/>
              </a:rPr>
              <a:t>(&lt;200ms)  </a:t>
            </a:r>
          </a:p>
          <a:p>
            <a:pPr marL="0" indent="0">
              <a:buNone/>
            </a:pPr>
            <a:endParaRPr lang="en-US" sz="2400" dirty="0">
              <a:latin typeface="+mn-ea"/>
            </a:endParaRPr>
          </a:p>
          <a:p>
            <a:endParaRPr lang="en-US" sz="2400" dirty="0">
              <a:latin typeface="+mn-ea"/>
            </a:endParaRPr>
          </a:p>
          <a:p>
            <a:endParaRPr lang="en-US" sz="2400" dirty="0">
              <a:latin typeface="+mn-ea"/>
            </a:endParaRPr>
          </a:p>
          <a:p>
            <a:r>
              <a:rPr lang="zh-CN" altLang="en-US" sz="2400" dirty="0">
                <a:latin typeface="+mn-ea"/>
              </a:rPr>
              <a:t>可用内存是主要瓶颈，不要每个用户加载几万条数据</a:t>
            </a:r>
            <a:endParaRPr lang="en-US" sz="2400" dirty="0">
              <a:latin typeface="+mn-ea"/>
            </a:endParaRPr>
          </a:p>
          <a:p>
            <a:r>
              <a:rPr lang="zh-CN" altLang="en-US" sz="2400" dirty="0">
                <a:latin typeface="+mn-ea"/>
              </a:rPr>
              <a:t>实际应用行为将取决于应用内存使用情况、客户端行为和网络条件</a:t>
            </a:r>
            <a:endParaRPr lang="en-US" altLang="zh-CN" sz="2400" dirty="0">
              <a:latin typeface="+mn-ea"/>
            </a:endParaRPr>
          </a:p>
          <a:p>
            <a:r>
              <a:rPr lang="zh-CN" altLang="en-US" sz="2400" dirty="0">
                <a:latin typeface="+mn-ea"/>
              </a:rPr>
              <a:t>利用 </a:t>
            </a:r>
            <a:r>
              <a:rPr lang="en-US" altLang="zh-CN" sz="2400" dirty="0">
                <a:latin typeface="+mn-ea"/>
              </a:rPr>
              <a:t>Azure </a:t>
            </a:r>
            <a:r>
              <a:rPr lang="en-US" altLang="zh-CN" sz="2400" dirty="0" err="1">
                <a:latin typeface="+mn-ea"/>
              </a:rPr>
              <a:t>SignalR</a:t>
            </a:r>
            <a:r>
              <a:rPr lang="en-US" altLang="zh-CN" sz="2400" dirty="0">
                <a:latin typeface="+mn-ea"/>
              </a:rPr>
              <a:t> Service </a:t>
            </a:r>
          </a:p>
          <a:p>
            <a:pPr lvl="1"/>
            <a:r>
              <a:rPr lang="en-US" altLang="zh-CN" sz="2400" dirty="0">
                <a:latin typeface="+mn-ea"/>
                <a:hlinkClick r:id="rId3"/>
              </a:rPr>
              <a:t>https://github.com/aspnet/AzureSignalR-samples/tree/master/samples/ServerSideBlazor</a:t>
            </a:r>
            <a:endParaRPr lang="en-US" altLang="zh-CN" sz="2400" dirty="0">
              <a:latin typeface="+mn-ea"/>
            </a:endParaRPr>
          </a:p>
          <a:p>
            <a:endParaRPr lang="en-US" sz="2400" dirty="0">
              <a:latin typeface="+mn-ea"/>
            </a:endParaRPr>
          </a:p>
          <a:p>
            <a:endParaRPr lang="en-US" sz="2400" dirty="0">
              <a:latin typeface="+mn-ea"/>
            </a:endParaRPr>
          </a:p>
        </p:txBody>
      </p:sp>
      <p:sp>
        <p:nvSpPr>
          <p:cNvPr id="3" name="Title 2">
            <a:extLst>
              <a:ext uri="{FF2B5EF4-FFF2-40B4-BE49-F238E27FC236}">
                <a16:creationId xmlns:a16="http://schemas.microsoft.com/office/drawing/2014/main" id="{9E49E00F-BBAB-4E7B-9E5E-26748B431FE7}"/>
              </a:ext>
            </a:extLst>
          </p:cNvPr>
          <p:cNvSpPr>
            <a:spLocks noGrp="1"/>
          </p:cNvSpPr>
          <p:nvPr>
            <p:ph type="title"/>
          </p:nvPr>
        </p:nvSpPr>
        <p:spPr/>
        <p:txBody>
          <a:bodyPr/>
          <a:lstStyle/>
          <a:p>
            <a:r>
              <a:rPr lang="en-US" dirty="0" err="1"/>
              <a:t>Blazor</a:t>
            </a:r>
            <a:r>
              <a:rPr lang="en-US" dirty="0"/>
              <a:t> Server </a:t>
            </a:r>
            <a:r>
              <a:rPr lang="zh-CN" altLang="en-US" dirty="0"/>
              <a:t>的扩展</a:t>
            </a:r>
            <a:endParaRPr lang="en-US" dirty="0"/>
          </a:p>
        </p:txBody>
      </p:sp>
      <p:graphicFrame>
        <p:nvGraphicFramePr>
          <p:cNvPr id="4" name="Table 4">
            <a:extLst>
              <a:ext uri="{FF2B5EF4-FFF2-40B4-BE49-F238E27FC236}">
                <a16:creationId xmlns:a16="http://schemas.microsoft.com/office/drawing/2014/main" id="{9096F9F6-701A-4435-B4EC-9F7689BB482F}"/>
              </a:ext>
            </a:extLst>
          </p:cNvPr>
          <p:cNvGraphicFramePr>
            <a:graphicFrameLocks noGrp="1"/>
          </p:cNvGraphicFramePr>
          <p:nvPr/>
        </p:nvGraphicFramePr>
        <p:xfrm>
          <a:off x="729287" y="1637603"/>
          <a:ext cx="8128000" cy="1102106"/>
        </p:xfrm>
        <a:graphic>
          <a:graphicData uri="http://schemas.openxmlformats.org/drawingml/2006/table">
            <a:tbl>
              <a:tblPr firstRow="1" bandRow="1">
                <a:tableStyleId>{00A15C55-8517-42AA-B614-E9B94910E393}</a:tableStyleId>
              </a:tblPr>
              <a:tblGrid>
                <a:gridCol w="4064000">
                  <a:extLst>
                    <a:ext uri="{9D8B030D-6E8A-4147-A177-3AD203B41FA5}">
                      <a16:colId xmlns:a16="http://schemas.microsoft.com/office/drawing/2014/main" val="3419817731"/>
                    </a:ext>
                  </a:extLst>
                </a:gridCol>
                <a:gridCol w="4064000">
                  <a:extLst>
                    <a:ext uri="{9D8B030D-6E8A-4147-A177-3AD203B41FA5}">
                      <a16:colId xmlns:a16="http://schemas.microsoft.com/office/drawing/2014/main" val="661977521"/>
                    </a:ext>
                  </a:extLst>
                </a:gridCol>
              </a:tblGrid>
              <a:tr h="247693">
                <a:tc>
                  <a:txBody>
                    <a:bodyPr/>
                    <a:lstStyle/>
                    <a:p>
                      <a:r>
                        <a:rPr lang="en-US" dirty="0"/>
                        <a:t>Instance size</a:t>
                      </a:r>
                    </a:p>
                  </a:txBody>
                  <a:tcPr/>
                </a:tc>
                <a:tc>
                  <a:txBody>
                    <a:bodyPr/>
                    <a:lstStyle/>
                    <a:p>
                      <a:r>
                        <a:rPr lang="en-US" dirty="0"/>
                        <a:t>Concurrent active users</a:t>
                      </a:r>
                    </a:p>
                  </a:txBody>
                  <a:tcPr/>
                </a:tc>
                <a:extLst>
                  <a:ext uri="{0D108BD9-81ED-4DB2-BD59-A6C34878D82A}">
                    <a16:rowId xmlns:a16="http://schemas.microsoft.com/office/drawing/2014/main" val="1555066797"/>
                  </a:ext>
                </a:extLst>
              </a:tr>
              <a:tr h="370840">
                <a:tc>
                  <a:txBody>
                    <a:bodyPr/>
                    <a:lstStyle/>
                    <a:p>
                      <a:r>
                        <a:rPr lang="en-US"/>
                        <a:t>Standard_D1_v2 (1  vCPU, 3.5 GB) </a:t>
                      </a:r>
                    </a:p>
                  </a:txBody>
                  <a:tcPr/>
                </a:tc>
                <a:tc>
                  <a:txBody>
                    <a:bodyPr/>
                    <a:lstStyle/>
                    <a:p>
                      <a:r>
                        <a:rPr lang="en-US"/>
                        <a:t>5,000+</a:t>
                      </a:r>
                    </a:p>
                  </a:txBody>
                  <a:tcPr/>
                </a:tc>
                <a:extLst>
                  <a:ext uri="{0D108BD9-81ED-4DB2-BD59-A6C34878D82A}">
                    <a16:rowId xmlns:a16="http://schemas.microsoft.com/office/drawing/2014/main" val="3153746914"/>
                  </a:ext>
                </a:extLst>
              </a:tr>
              <a:tr h="370840">
                <a:tc>
                  <a:txBody>
                    <a:bodyPr/>
                    <a:lstStyle/>
                    <a:p>
                      <a:r>
                        <a:rPr lang="en-US"/>
                        <a:t>Standard_D3_V2 (4 vCPU, 14 GB) </a:t>
                      </a:r>
                    </a:p>
                  </a:txBody>
                  <a:tcPr/>
                </a:tc>
                <a:tc>
                  <a:txBody>
                    <a:bodyPr/>
                    <a:lstStyle/>
                    <a:p>
                      <a:r>
                        <a:rPr lang="en-US" dirty="0"/>
                        <a:t>20,000+</a:t>
                      </a:r>
                    </a:p>
                  </a:txBody>
                  <a:tcPr/>
                </a:tc>
                <a:extLst>
                  <a:ext uri="{0D108BD9-81ED-4DB2-BD59-A6C34878D82A}">
                    <a16:rowId xmlns:a16="http://schemas.microsoft.com/office/drawing/2014/main" val="66255358"/>
                  </a:ext>
                </a:extLst>
              </a:tr>
            </a:tbl>
          </a:graphicData>
        </a:graphic>
      </p:graphicFrame>
    </p:spTree>
    <p:extLst>
      <p:ext uri="{BB962C8B-B14F-4D97-AF65-F5344CB8AC3E}">
        <p14:creationId xmlns:p14="http://schemas.microsoft.com/office/powerpoint/2010/main" val="388680804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41503-B2D0-4369-AB20-DE6A9F83B9D0}"/>
              </a:ext>
            </a:extLst>
          </p:cNvPr>
          <p:cNvSpPr>
            <a:spLocks noGrp="1"/>
          </p:cNvSpPr>
          <p:nvPr>
            <p:ph type="title"/>
          </p:nvPr>
        </p:nvSpPr>
        <p:spPr/>
        <p:txBody>
          <a:bodyPr/>
          <a:lstStyle/>
          <a:p>
            <a:r>
              <a:rPr lang="zh-CN" altLang="en-US" dirty="0"/>
              <a:t>那些公司已经在用</a:t>
            </a:r>
            <a:r>
              <a:rPr lang="en-US" altLang="zh-CN" dirty="0" err="1"/>
              <a:t>Blazor</a:t>
            </a:r>
            <a:r>
              <a:rPr lang="en-US" altLang="zh-CN" dirty="0"/>
              <a:t> </a:t>
            </a:r>
            <a:r>
              <a:rPr lang="zh-CN" altLang="en-US" dirty="0"/>
              <a:t>以及他们的评价</a:t>
            </a:r>
            <a:r>
              <a:rPr lang="en-US" dirty="0"/>
              <a:t>…</a:t>
            </a:r>
          </a:p>
        </p:txBody>
      </p:sp>
      <p:sp>
        <p:nvSpPr>
          <p:cNvPr id="7" name="Rectangle 6">
            <a:extLst>
              <a:ext uri="{FF2B5EF4-FFF2-40B4-BE49-F238E27FC236}">
                <a16:creationId xmlns:a16="http://schemas.microsoft.com/office/drawing/2014/main" id="{7DF908E0-5119-4FDA-8124-E2E834666FAB}"/>
              </a:ext>
            </a:extLst>
          </p:cNvPr>
          <p:cNvSpPr/>
          <p:nvPr/>
        </p:nvSpPr>
        <p:spPr>
          <a:xfrm>
            <a:off x="3678158" y="1692791"/>
            <a:ext cx="8157746" cy="1446550"/>
          </a:xfrm>
          <a:prstGeom prst="rect">
            <a:avLst/>
          </a:prstGeom>
        </p:spPr>
        <p:txBody>
          <a:bodyPr wrap="square">
            <a:spAutoFit/>
          </a:bodyPr>
          <a:lstStyle/>
          <a:p>
            <a:r>
              <a:rPr lang="en-US" sz="1600" dirty="0">
                <a:latin typeface="Segoe UI Semilight" panose="020B0402040204020203" pitchFamily="34" charset="0"/>
                <a:cs typeface="Segoe UI Semilight" panose="020B0402040204020203" pitchFamily="34" charset="0"/>
              </a:rPr>
              <a:t>“Pivotal is all about speeding up the path to production. That's why it invests in </a:t>
            </a:r>
            <a:r>
              <a:rPr lang="en-US" sz="1600" dirty="0" err="1">
                <a:latin typeface="Segoe UI Semilight" panose="020B0402040204020203" pitchFamily="34" charset="0"/>
                <a:cs typeface="Segoe UI Semilight" panose="020B0402040204020203" pitchFamily="34" charset="0"/>
              </a:rPr>
              <a:t>Steeltoe</a:t>
            </a:r>
            <a:r>
              <a:rPr lang="en-US" sz="1600" dirty="0">
                <a:latin typeface="Segoe UI Semilight" panose="020B0402040204020203" pitchFamily="34" charset="0"/>
                <a:cs typeface="Segoe UI Semilight" panose="020B0402040204020203" pitchFamily="34" charset="0"/>
              </a:rPr>
              <a:t> to provide its customers with a quick and easy way to build cloud-native .NET apps. And why we chose Blazor to create the </a:t>
            </a:r>
            <a:r>
              <a:rPr lang="en-US" sz="1600" dirty="0" err="1">
                <a:latin typeface="Segoe UI Semilight" panose="020B0402040204020203" pitchFamily="34" charset="0"/>
                <a:cs typeface="Segoe UI Semilight" panose="020B0402040204020203" pitchFamily="34" charset="0"/>
              </a:rPr>
              <a:t>Steeltoe</a:t>
            </a:r>
            <a:r>
              <a:rPr lang="en-US" sz="1600" dirty="0">
                <a:latin typeface="Segoe UI Semilight" panose="020B0402040204020203" pitchFamily="34" charset="0"/>
                <a:cs typeface="Segoe UI Semilight" panose="020B0402040204020203" pitchFamily="34" charset="0"/>
              </a:rPr>
              <a:t> website – </a:t>
            </a:r>
            <a:r>
              <a:rPr lang="en-US" sz="1600" b="1" dirty="0">
                <a:latin typeface="Segoe UI Semilight" panose="020B0402040204020203" pitchFamily="34" charset="0"/>
                <a:cs typeface="Segoe UI Semilight" panose="020B0402040204020203" pitchFamily="34" charset="0"/>
              </a:rPr>
              <a:t>Blazor makes it simple to design websites using C#</a:t>
            </a:r>
            <a:r>
              <a:rPr lang="en-US" sz="1600" dirty="0">
                <a:latin typeface="Segoe UI Semilight" panose="020B0402040204020203" pitchFamily="34" charset="0"/>
                <a:cs typeface="Segoe UI Semilight" panose="020B0402040204020203" pitchFamily="34" charset="0"/>
              </a:rPr>
              <a:t>.”</a:t>
            </a:r>
            <a:br>
              <a:rPr lang="en-US" sz="1600" dirty="0">
                <a:latin typeface="Segoe UI Semilight" panose="020B0402040204020203" pitchFamily="34" charset="0"/>
                <a:cs typeface="Segoe UI Semilight" panose="020B0402040204020203" pitchFamily="34" charset="0"/>
              </a:rPr>
            </a:br>
            <a:endParaRPr lang="en-US" sz="1200" dirty="0">
              <a:latin typeface="Segoe UI Semilight" panose="020B0402040204020203" pitchFamily="34" charset="0"/>
              <a:cs typeface="Segoe UI Semilight" panose="020B0402040204020203" pitchFamily="34" charset="0"/>
            </a:endParaRPr>
          </a:p>
          <a:p>
            <a:r>
              <a:rPr lang="en-US" sz="1200" dirty="0">
                <a:ea typeface="Calibri" panose="020F0502020204030204" pitchFamily="34" charset="0"/>
              </a:rPr>
              <a:t>–</a:t>
            </a:r>
            <a:r>
              <a:rPr lang="en-US" sz="1200" dirty="0">
                <a:cs typeface="Segoe UI Semilight" panose="020B0402040204020203" pitchFamily="34" charset="0"/>
              </a:rPr>
              <a:t> David Dieruf, Product Marketing Manager, Pivotal Software</a:t>
            </a:r>
          </a:p>
        </p:txBody>
      </p:sp>
      <p:pic>
        <p:nvPicPr>
          <p:cNvPr id="10" name="Graphic 9">
            <a:extLst>
              <a:ext uri="{FF2B5EF4-FFF2-40B4-BE49-F238E27FC236}">
                <a16:creationId xmlns:a16="http://schemas.microsoft.com/office/drawing/2014/main" id="{89FA6B11-F06E-4F7E-A9B9-575E71FE0A2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3088" y="1870211"/>
            <a:ext cx="2661756" cy="899665"/>
          </a:xfrm>
          <a:prstGeom prst="rect">
            <a:avLst/>
          </a:prstGeom>
        </p:spPr>
      </p:pic>
      <p:sp>
        <p:nvSpPr>
          <p:cNvPr id="3" name="Rectangle 2">
            <a:extLst>
              <a:ext uri="{FF2B5EF4-FFF2-40B4-BE49-F238E27FC236}">
                <a16:creationId xmlns:a16="http://schemas.microsoft.com/office/drawing/2014/main" id="{97166FBE-8568-4DB5-A014-7B1B006B830D}"/>
              </a:ext>
            </a:extLst>
          </p:cNvPr>
          <p:cNvSpPr/>
          <p:nvPr/>
        </p:nvSpPr>
        <p:spPr>
          <a:xfrm>
            <a:off x="503088" y="4350577"/>
            <a:ext cx="7993705" cy="1200329"/>
          </a:xfrm>
          <a:prstGeom prst="rect">
            <a:avLst/>
          </a:prstGeom>
        </p:spPr>
        <p:txBody>
          <a:bodyPr wrap="square">
            <a:spAutoFit/>
          </a:bodyPr>
          <a:lstStyle/>
          <a:p>
            <a:r>
              <a:rPr lang="en-US" sz="1600" dirty="0">
                <a:latin typeface="Segoe UI Semilight" panose="020B0402040204020203" pitchFamily="34" charset="0"/>
                <a:ea typeface="Calibri" panose="020F0502020204030204" pitchFamily="34" charset="0"/>
                <a:cs typeface="Segoe UI Semilight" panose="020B0402040204020203" pitchFamily="34" charset="0"/>
              </a:rPr>
              <a:t>"We’re really impressed with .NET Core 3.1 and Blazor which has boosted our productivity, vastly improved the quality of our front-end code, </a:t>
            </a:r>
            <a:r>
              <a:rPr lang="en-US" sz="1600" b="1" dirty="0">
                <a:latin typeface="Segoe UI Semilight" panose="020B0402040204020203" pitchFamily="34" charset="0"/>
                <a:ea typeface="Calibri" panose="020F0502020204030204" pitchFamily="34" charset="0"/>
                <a:cs typeface="Segoe UI Semilight" panose="020B0402040204020203" pitchFamily="34" charset="0"/>
              </a:rPr>
              <a:t>and significantly reduced the amount of </a:t>
            </a:r>
            <a:r>
              <a:rPr lang="en-US" sz="1600" b="1" dirty="0" err="1">
                <a:latin typeface="Segoe UI Semilight" panose="020B0402040204020203" pitchFamily="34" charset="0"/>
                <a:ea typeface="Calibri" panose="020F0502020204030204" pitchFamily="34" charset="0"/>
                <a:cs typeface="Segoe UI Semilight" panose="020B0402040204020203" pitchFamily="34" charset="0"/>
              </a:rPr>
              <a:t>Javascript</a:t>
            </a:r>
            <a:r>
              <a:rPr lang="en-US" sz="1600" b="1" dirty="0">
                <a:latin typeface="Segoe UI Semilight" panose="020B0402040204020203" pitchFamily="34" charset="0"/>
                <a:ea typeface="Calibri" panose="020F0502020204030204" pitchFamily="34" charset="0"/>
                <a:cs typeface="Segoe UI Semilight" panose="020B0402040204020203" pitchFamily="34" charset="0"/>
              </a:rPr>
              <a:t> in our application to just 51 lines of code</a:t>
            </a:r>
            <a:r>
              <a:rPr lang="en-US" sz="1600" dirty="0">
                <a:latin typeface="Segoe UI Semilight" panose="020B0402040204020203" pitchFamily="34" charset="0"/>
                <a:ea typeface="Calibri" panose="020F0502020204030204" pitchFamily="34" charset="0"/>
                <a:cs typeface="Segoe UI Semilight" panose="020B0402040204020203" pitchFamily="34" charset="0"/>
              </a:rPr>
              <a:t>.“ </a:t>
            </a:r>
            <a:endParaRPr lang="en-US" sz="1200" dirty="0">
              <a:latin typeface="Segoe UI Semilight" panose="020B0402040204020203" pitchFamily="34" charset="0"/>
              <a:ea typeface="Calibri" panose="020F0502020204030204" pitchFamily="34" charset="0"/>
              <a:cs typeface="Segoe UI Semilight" panose="020B0402040204020203" pitchFamily="34" charset="0"/>
            </a:endParaRPr>
          </a:p>
          <a:p>
            <a:endParaRPr lang="en-US" sz="1200" dirty="0">
              <a:ea typeface="Calibri" panose="020F0502020204030204" pitchFamily="34" charset="0"/>
            </a:endParaRPr>
          </a:p>
          <a:p>
            <a:r>
              <a:rPr lang="en-US" sz="1200" dirty="0">
                <a:ea typeface="Calibri" panose="020F0502020204030204" pitchFamily="34" charset="0"/>
              </a:rPr>
              <a:t>– Matheus Guimaraes, Co-Founder &amp; CTO at Deployed.</a:t>
            </a:r>
            <a:endParaRPr lang="en-US" sz="1400" dirty="0">
              <a:ea typeface="Calibri" panose="020F0502020204030204" pitchFamily="34" charset="0"/>
            </a:endParaRPr>
          </a:p>
        </p:txBody>
      </p:sp>
      <p:pic>
        <p:nvPicPr>
          <p:cNvPr id="13" name="Picture 12" descr="A picture containing drawing&#10;&#10;Description automatically generated">
            <a:extLst>
              <a:ext uri="{FF2B5EF4-FFF2-40B4-BE49-F238E27FC236}">
                <a16:creationId xmlns:a16="http://schemas.microsoft.com/office/drawing/2014/main" id="{C37A6C0B-17CF-4A13-9E0C-70BF8B3BB9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29079" y="4060074"/>
            <a:ext cx="2879823" cy="1781334"/>
          </a:xfrm>
          <a:prstGeom prst="rect">
            <a:avLst/>
          </a:prstGeom>
        </p:spPr>
      </p:pic>
    </p:spTree>
    <p:extLst>
      <p:ext uri="{BB962C8B-B14F-4D97-AF65-F5344CB8AC3E}">
        <p14:creationId xmlns:p14="http://schemas.microsoft.com/office/powerpoint/2010/main" val="36827371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41503-B2D0-4369-AB20-DE6A9F83B9D0}"/>
              </a:ext>
            </a:extLst>
          </p:cNvPr>
          <p:cNvSpPr>
            <a:spLocks noGrp="1"/>
          </p:cNvSpPr>
          <p:nvPr>
            <p:ph type="title"/>
          </p:nvPr>
        </p:nvSpPr>
        <p:spPr/>
        <p:txBody>
          <a:bodyPr/>
          <a:lstStyle/>
          <a:p>
            <a:r>
              <a:rPr lang="zh-CN" altLang="en-US" dirty="0"/>
              <a:t>那些公司已经在用</a:t>
            </a:r>
            <a:r>
              <a:rPr lang="en-US" altLang="zh-CN" dirty="0" err="1"/>
              <a:t>Blazor</a:t>
            </a:r>
            <a:r>
              <a:rPr lang="en-US" altLang="zh-CN" dirty="0"/>
              <a:t> </a:t>
            </a:r>
            <a:r>
              <a:rPr lang="zh-CN" altLang="en-US" dirty="0"/>
              <a:t>以及他们的评价</a:t>
            </a:r>
            <a:r>
              <a:rPr lang="en-US" altLang="zh-CN" dirty="0"/>
              <a:t>…</a:t>
            </a:r>
            <a:endParaRPr lang="en-US" dirty="0"/>
          </a:p>
        </p:txBody>
      </p:sp>
      <p:sp>
        <p:nvSpPr>
          <p:cNvPr id="5" name="Rectangle 4">
            <a:extLst>
              <a:ext uri="{FF2B5EF4-FFF2-40B4-BE49-F238E27FC236}">
                <a16:creationId xmlns:a16="http://schemas.microsoft.com/office/drawing/2014/main" id="{2A29DCEC-3280-427E-8CC1-B74DFF4AB76C}"/>
              </a:ext>
            </a:extLst>
          </p:cNvPr>
          <p:cNvSpPr/>
          <p:nvPr/>
        </p:nvSpPr>
        <p:spPr>
          <a:xfrm>
            <a:off x="3771355" y="1684037"/>
            <a:ext cx="7960843" cy="1200329"/>
          </a:xfrm>
          <a:prstGeom prst="rect">
            <a:avLst/>
          </a:prstGeom>
        </p:spPr>
        <p:txBody>
          <a:bodyPr wrap="square">
            <a:spAutoFit/>
          </a:bodyPr>
          <a:lstStyle/>
          <a:p>
            <a:r>
              <a:rPr lang="en-US" sz="1600">
                <a:latin typeface="Segoe UI Semilight" panose="020B0402040204020203" pitchFamily="34" charset="0"/>
                <a:cs typeface="Segoe UI Semilight" panose="020B0402040204020203" pitchFamily="34" charset="0"/>
              </a:rPr>
              <a:t>"We're extremely happy with </a:t>
            </a:r>
            <a:r>
              <a:rPr lang="en-US" sz="1600" err="1">
                <a:latin typeface="Segoe UI Semilight" panose="020B0402040204020203" pitchFamily="34" charset="0"/>
                <a:cs typeface="Segoe UI Semilight" panose="020B0402040204020203" pitchFamily="34" charset="0"/>
              </a:rPr>
              <a:t>Blazor</a:t>
            </a:r>
            <a:r>
              <a:rPr lang="en-US" sz="1600">
                <a:latin typeface="Segoe UI Semilight" panose="020B0402040204020203" pitchFamily="34" charset="0"/>
                <a:cs typeface="Segoe UI Semilight" panose="020B0402040204020203" pitchFamily="34" charset="0"/>
              </a:rPr>
              <a:t> as the UI for our broadcast TV equipment. </a:t>
            </a:r>
            <a:r>
              <a:rPr lang="en-US" sz="1600" err="1">
                <a:latin typeface="Segoe UI Semilight" panose="020B0402040204020203" pitchFamily="34" charset="0"/>
                <a:cs typeface="Segoe UI Semilight" panose="020B0402040204020203" pitchFamily="34" charset="0"/>
              </a:rPr>
              <a:t>Blazor</a:t>
            </a:r>
            <a:r>
              <a:rPr lang="en-US" sz="1600">
                <a:latin typeface="Segoe UI Semilight" panose="020B0402040204020203" pitchFamily="34" charset="0"/>
                <a:cs typeface="Segoe UI Semilight" panose="020B0402040204020203" pitchFamily="34" charset="0"/>
              </a:rPr>
              <a:t> server made it simple to render data from our hardware subsystems and we were able to </a:t>
            </a:r>
            <a:r>
              <a:rPr lang="en-US" sz="1600" b="1">
                <a:latin typeface="Segoe UI Semilight" panose="020B0402040204020203" pitchFamily="34" charset="0"/>
                <a:cs typeface="Segoe UI Semilight" panose="020B0402040204020203" pitchFamily="34" charset="0"/>
              </a:rPr>
              <a:t>rapidly develop a unified front-panel and remote UI for use on a range of products</a:t>
            </a:r>
            <a:r>
              <a:rPr lang="en-US" sz="1600">
                <a:latin typeface="Segoe UI Semilight" panose="020B0402040204020203" pitchFamily="34" charset="0"/>
                <a:cs typeface="Segoe UI Semilight" panose="020B0402040204020203" pitchFamily="34" charset="0"/>
              </a:rPr>
              <a:t>." </a:t>
            </a:r>
          </a:p>
          <a:p>
            <a:endParaRPr lang="en-US" sz="1200"/>
          </a:p>
          <a:p>
            <a:r>
              <a:rPr lang="en-US" sz="1200"/>
              <a:t>– Will Dean, Product Development Engineer, </a:t>
            </a:r>
            <a:r>
              <a:rPr lang="en-US" sz="1200" err="1"/>
              <a:t>Videosys</a:t>
            </a:r>
            <a:r>
              <a:rPr lang="en-US" sz="1200"/>
              <a:t> Broadcast</a:t>
            </a:r>
          </a:p>
        </p:txBody>
      </p:sp>
      <p:pic>
        <p:nvPicPr>
          <p:cNvPr id="14" name="Picture 13" descr="A close up of a sign&#10;&#10;Description automatically generated">
            <a:extLst>
              <a:ext uri="{FF2B5EF4-FFF2-40B4-BE49-F238E27FC236}">
                <a16:creationId xmlns:a16="http://schemas.microsoft.com/office/drawing/2014/main" id="{632E96CA-FA15-412E-AF3E-53132A083E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02" y="1851330"/>
            <a:ext cx="2710834" cy="865745"/>
          </a:xfrm>
          <a:prstGeom prst="rect">
            <a:avLst/>
          </a:prstGeom>
        </p:spPr>
      </p:pic>
      <p:pic>
        <p:nvPicPr>
          <p:cNvPr id="13" name="Picture 12">
            <a:extLst>
              <a:ext uri="{FF2B5EF4-FFF2-40B4-BE49-F238E27FC236}">
                <a16:creationId xmlns:a16="http://schemas.microsoft.com/office/drawing/2014/main" id="{3D9F728B-6775-490F-B918-92750AC2102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426188" y="4384587"/>
            <a:ext cx="2745434" cy="1200329"/>
          </a:xfrm>
          <a:prstGeom prst="rect">
            <a:avLst/>
          </a:prstGeom>
        </p:spPr>
      </p:pic>
      <p:sp>
        <p:nvSpPr>
          <p:cNvPr id="24" name="Rectangle 23">
            <a:extLst>
              <a:ext uri="{FF2B5EF4-FFF2-40B4-BE49-F238E27FC236}">
                <a16:creationId xmlns:a16="http://schemas.microsoft.com/office/drawing/2014/main" id="{C7D26757-A914-419D-9C8B-CE722D743665}"/>
              </a:ext>
            </a:extLst>
          </p:cNvPr>
          <p:cNvSpPr/>
          <p:nvPr/>
        </p:nvSpPr>
        <p:spPr>
          <a:xfrm>
            <a:off x="459802" y="4140926"/>
            <a:ext cx="7083998" cy="1692771"/>
          </a:xfrm>
          <a:prstGeom prst="rect">
            <a:avLst/>
          </a:prstGeom>
        </p:spPr>
        <p:txBody>
          <a:bodyPr wrap="square">
            <a:spAutoFit/>
          </a:bodyPr>
          <a:lstStyle/>
          <a:p>
            <a:r>
              <a:rPr lang="en-US" sz="1600">
                <a:latin typeface="Segoe UI Semilight" panose="020B0402040204020203" pitchFamily="34" charset="0"/>
                <a:cs typeface="Segoe UI Semilight" panose="020B0402040204020203" pitchFamily="34" charset="0"/>
              </a:rPr>
              <a:t>“BST Global is a leader in delivering innovative ERP and business management software solutions for the Architectural, Engineering and Consulting industry.  We are currently exploring the use of </a:t>
            </a:r>
            <a:r>
              <a:rPr lang="en-US" sz="1600" err="1">
                <a:latin typeface="Segoe UI Semilight" panose="020B0402040204020203" pitchFamily="34" charset="0"/>
                <a:cs typeface="Segoe UI Semilight" panose="020B0402040204020203" pitchFamily="34" charset="0"/>
              </a:rPr>
              <a:t>Blazor</a:t>
            </a:r>
            <a:r>
              <a:rPr lang="en-US" sz="1600">
                <a:latin typeface="Segoe UI Semilight" panose="020B0402040204020203" pitchFamily="34" charset="0"/>
                <a:cs typeface="Segoe UI Semilight" panose="020B0402040204020203" pitchFamily="34" charset="0"/>
              </a:rPr>
              <a:t> technology with BST’s .NET Extensibility Platform and API to support its future web surface strategy </a:t>
            </a:r>
            <a:r>
              <a:rPr lang="en-US" sz="1600" b="1">
                <a:latin typeface="Segoe UI Semilight" panose="020B0402040204020203" pitchFamily="34" charset="0"/>
                <a:cs typeface="Segoe UI Semilight" panose="020B0402040204020203" pitchFamily="34" charset="0"/>
              </a:rPr>
              <a:t>because it keeps our developers more productive in C#</a:t>
            </a:r>
            <a:r>
              <a:rPr lang="en-US" sz="1600">
                <a:latin typeface="Segoe UI Semilight" panose="020B0402040204020203" pitchFamily="34" charset="0"/>
                <a:cs typeface="Segoe UI Semilight" panose="020B0402040204020203" pitchFamily="34" charset="0"/>
              </a:rPr>
              <a:t>.” </a:t>
            </a:r>
          </a:p>
          <a:p>
            <a:endParaRPr lang="en-US" sz="1200"/>
          </a:p>
          <a:p>
            <a:r>
              <a:rPr lang="en-US" sz="1200"/>
              <a:t>– Darren Johnson, Sr. Manager Software Engineering, BST Global</a:t>
            </a:r>
          </a:p>
        </p:txBody>
      </p:sp>
    </p:spTree>
    <p:extLst>
      <p:ext uri="{BB962C8B-B14F-4D97-AF65-F5344CB8AC3E}">
        <p14:creationId xmlns:p14="http://schemas.microsoft.com/office/powerpoint/2010/main" val="207295080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5CEB954-2B53-44CF-B35F-AD6FB0CA355B}"/>
              </a:ext>
            </a:extLst>
          </p:cNvPr>
          <p:cNvGrpSpPr/>
          <p:nvPr/>
        </p:nvGrpSpPr>
        <p:grpSpPr>
          <a:xfrm>
            <a:off x="5076497" y="577871"/>
            <a:ext cx="7923150" cy="5954308"/>
            <a:chOff x="4667984" y="245030"/>
            <a:chExt cx="8473552" cy="6367939"/>
          </a:xfrm>
        </p:grpSpPr>
        <p:pic>
          <p:nvPicPr>
            <p:cNvPr id="26" name="Picture 25">
              <a:extLst>
                <a:ext uri="{FF2B5EF4-FFF2-40B4-BE49-F238E27FC236}">
                  <a16:creationId xmlns:a16="http://schemas.microsoft.com/office/drawing/2014/main" id="{E578425D-7F94-489A-ADCE-A929AD65C1F9}"/>
                </a:ext>
                <a:ext uri="{C183D7F6-B498-43B3-948B-1728B52AA6E4}">
                  <adec:decorative xmlns:adec="http://schemas.microsoft.com/office/drawing/2017/decorative" val="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25151"/>
            <a:stretch/>
          </p:blipFill>
          <p:spPr>
            <a:xfrm>
              <a:off x="4667984" y="245030"/>
              <a:ext cx="8473552" cy="6367939"/>
            </a:xfrm>
            <a:prstGeom prst="rect">
              <a:avLst/>
            </a:prstGeom>
          </p:spPr>
        </p:pic>
        <p:pic>
          <p:nvPicPr>
            <p:cNvPr id="3" name="Picture 2">
              <a:extLst>
                <a:ext uri="{FF2B5EF4-FFF2-40B4-BE49-F238E27FC236}">
                  <a16:creationId xmlns:a16="http://schemas.microsoft.com/office/drawing/2014/main" id="{1B62F734-2FE2-4B72-8B24-7058C897E36B}"/>
                </a:ext>
              </a:extLst>
            </p:cNvPr>
            <p:cNvPicPr>
              <a:picLocks noChangeAspect="1"/>
            </p:cNvPicPr>
            <p:nvPr/>
          </p:nvPicPr>
          <p:blipFill>
            <a:blip r:embed="rId4"/>
            <a:stretch>
              <a:fillRect/>
            </a:stretch>
          </p:blipFill>
          <p:spPr>
            <a:xfrm>
              <a:off x="6599072" y="1384870"/>
              <a:ext cx="5553826" cy="3721519"/>
            </a:xfrm>
            <a:prstGeom prst="rect">
              <a:avLst/>
            </a:prstGeom>
          </p:spPr>
        </p:pic>
      </p:grpSp>
      <p:sp>
        <p:nvSpPr>
          <p:cNvPr id="13" name="Title 3">
            <a:extLst>
              <a:ext uri="{FF2B5EF4-FFF2-40B4-BE49-F238E27FC236}">
                <a16:creationId xmlns:a16="http://schemas.microsoft.com/office/drawing/2014/main" id="{85527B6B-5BF2-48A9-ABB6-ADE7AA584FAB}"/>
              </a:ext>
            </a:extLst>
          </p:cNvPr>
          <p:cNvSpPr txBox="1">
            <a:spLocks/>
          </p:cNvSpPr>
          <p:nvPr/>
        </p:nvSpPr>
        <p:spPr>
          <a:xfrm>
            <a:off x="987598" y="1866820"/>
            <a:ext cx="5539740" cy="4985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3600" b="0" i="0" u="none" strike="noStrike" kern="1200" cap="none" spc="-50" normalizeH="0" baseline="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Try .NET</a:t>
            </a:r>
          </a:p>
        </p:txBody>
      </p:sp>
      <p:sp>
        <p:nvSpPr>
          <p:cNvPr id="14" name="Text Placeholder 4">
            <a:extLst>
              <a:ext uri="{FF2B5EF4-FFF2-40B4-BE49-F238E27FC236}">
                <a16:creationId xmlns:a16="http://schemas.microsoft.com/office/drawing/2014/main" id="{90087D68-1179-428C-A27E-461E7DF5B3B7}"/>
              </a:ext>
            </a:extLst>
          </p:cNvPr>
          <p:cNvSpPr txBox="1">
            <a:spLocks/>
          </p:cNvSpPr>
          <p:nvPr/>
        </p:nvSpPr>
        <p:spPr>
          <a:xfrm>
            <a:off x="987598" y="2715505"/>
            <a:ext cx="5512158" cy="1679040"/>
          </a:xfrm>
          <a:prstGeom prst="rect">
            <a:avLst/>
          </a:prstGeom>
        </p:spPr>
        <p:txBody>
          <a:bodyPr lIns="0" tIns="0" rIns="0" bIns="0" anchor="t"/>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1800"/>
              </a:spcBef>
              <a:spcAft>
                <a:spcPts val="0"/>
              </a:spcAft>
              <a:buClrTx/>
              <a:buSzPct val="90000"/>
              <a:buFont typeface="Wingdings" panose="05000000000000000000" pitchFamily="2" charset="2"/>
              <a:buNone/>
              <a:tabLst/>
              <a:defRPr/>
            </a:pPr>
            <a:r>
              <a:rPr lang="zh-CN" altLang="en-US" sz="2000" dirty="0">
                <a:gradFill>
                  <a:gsLst>
                    <a:gs pos="1250">
                      <a:srgbClr val="FFFFFF"/>
                    </a:gs>
                    <a:gs pos="100000">
                      <a:srgbClr val="FFFFFF"/>
                    </a:gs>
                  </a:gsLst>
                  <a:lin ang="5400000" scaled="0"/>
                </a:gradFill>
                <a:latin typeface="Segoe UI"/>
              </a:rPr>
              <a:t>试一试在浏览器里跑 </a:t>
            </a:r>
            <a:r>
              <a:rPr lang="en-US" sz="2000" dirty="0">
                <a:gradFill>
                  <a:gsLst>
                    <a:gs pos="1250">
                      <a:srgbClr val="FFFFFF"/>
                    </a:gs>
                    <a:gs pos="100000">
                      <a:srgbClr val="FFFFFF"/>
                    </a:gs>
                  </a:gsLst>
                  <a:lin ang="5400000" scaled="0"/>
                </a:gradFill>
                <a:latin typeface="Segoe UI"/>
              </a:rPr>
              <a:t>C# </a:t>
            </a:r>
            <a:r>
              <a:rPr lang="zh-CN" altLang="en-US" sz="2000" dirty="0">
                <a:gradFill>
                  <a:gsLst>
                    <a:gs pos="1250">
                      <a:srgbClr val="FFFFFF"/>
                    </a:gs>
                    <a:gs pos="100000">
                      <a:srgbClr val="FFFFFF"/>
                    </a:gs>
                  </a:gsLst>
                  <a:lin ang="5400000" scaled="0"/>
                </a:gradFill>
                <a:latin typeface="Segoe UI"/>
              </a:rPr>
              <a:t>和</a:t>
            </a:r>
            <a:r>
              <a:rPr lang="en-US" sz="2000" dirty="0">
                <a:gradFill>
                  <a:gsLst>
                    <a:gs pos="1250">
                      <a:srgbClr val="FFFFFF"/>
                    </a:gs>
                    <a:gs pos="100000">
                      <a:srgbClr val="FFFFFF"/>
                    </a:gs>
                  </a:gsLst>
                  <a:lin ang="5400000" scaled="0"/>
                </a:gradFill>
                <a:latin typeface="Segoe UI"/>
              </a:rPr>
              <a:t> .NET  </a:t>
            </a:r>
            <a:endParaRPr kumimoji="0" lang="en-US" sz="20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90000"/>
              </a:lnSpc>
              <a:spcBef>
                <a:spcPts val="1800"/>
              </a:spcBef>
              <a:spcAft>
                <a:spcPts val="0"/>
              </a:spcAft>
              <a:buClrTx/>
              <a:buSzPct val="90000"/>
              <a:buFont typeface="Wingdings" panose="05000000000000000000" pitchFamily="2" charset="2"/>
              <a:buNone/>
              <a:tabLst/>
              <a:defRPr/>
            </a:pPr>
            <a:r>
              <a:rPr lang="zh-CN" altLang="en-US" sz="2000" dirty="0">
                <a:gradFill>
                  <a:gsLst>
                    <a:gs pos="1250">
                      <a:srgbClr val="FFFFFF"/>
                    </a:gs>
                    <a:gs pos="100000">
                      <a:srgbClr val="FFFFFF"/>
                    </a:gs>
                  </a:gsLst>
                  <a:lin ang="5400000" scaled="0"/>
                </a:gradFill>
                <a:latin typeface="Segoe UI"/>
              </a:rPr>
              <a:t>使用 </a:t>
            </a:r>
            <a:r>
              <a:rPr lang="en-US" sz="2000" dirty="0" err="1">
                <a:gradFill>
                  <a:gsLst>
                    <a:gs pos="1250">
                      <a:srgbClr val="FFFFFF"/>
                    </a:gs>
                    <a:gs pos="100000">
                      <a:srgbClr val="FFFFFF"/>
                    </a:gs>
                  </a:gsLst>
                  <a:lin ang="5400000" scaled="0"/>
                </a:gradFill>
                <a:latin typeface="Segoe UI"/>
              </a:rPr>
              <a:t>Blazor</a:t>
            </a:r>
            <a:r>
              <a:rPr lang="en-US" sz="2000" dirty="0">
                <a:gradFill>
                  <a:gsLst>
                    <a:gs pos="1250">
                      <a:srgbClr val="FFFFFF"/>
                    </a:gs>
                    <a:gs pos="100000">
                      <a:srgbClr val="FFFFFF"/>
                    </a:gs>
                  </a:gsLst>
                  <a:lin ang="5400000" scaled="0"/>
                </a:gradFill>
                <a:latin typeface="Segoe UI"/>
              </a:rPr>
              <a:t> </a:t>
            </a:r>
            <a:r>
              <a:rPr lang="en-US" sz="2000" dirty="0" err="1">
                <a:gradFill>
                  <a:gsLst>
                    <a:gs pos="1250">
                      <a:srgbClr val="FFFFFF"/>
                    </a:gs>
                    <a:gs pos="100000">
                      <a:srgbClr val="FFFFFF"/>
                    </a:gs>
                  </a:gsLst>
                  <a:lin ang="5400000" scaled="0"/>
                </a:gradFill>
                <a:latin typeface="Segoe UI"/>
              </a:rPr>
              <a:t>WebAssembly</a:t>
            </a:r>
            <a:r>
              <a:rPr lang="en-US" sz="2000" dirty="0">
                <a:gradFill>
                  <a:gsLst>
                    <a:gs pos="1250">
                      <a:srgbClr val="FFFFFF"/>
                    </a:gs>
                    <a:gs pos="100000">
                      <a:srgbClr val="FFFFFF"/>
                    </a:gs>
                  </a:gsLst>
                  <a:lin ang="5400000" scaled="0"/>
                </a:gradFill>
                <a:latin typeface="Segoe UI"/>
              </a:rPr>
              <a:t> </a:t>
            </a:r>
            <a:r>
              <a:rPr lang="zh-CN" altLang="en-US" sz="2000" dirty="0">
                <a:gradFill>
                  <a:gsLst>
                    <a:gs pos="1250">
                      <a:srgbClr val="FFFFFF"/>
                    </a:gs>
                    <a:gs pos="100000">
                      <a:srgbClr val="FFFFFF"/>
                    </a:gs>
                  </a:gsLst>
                  <a:lin ang="5400000" scaled="0"/>
                </a:gradFill>
                <a:latin typeface="Segoe UI"/>
              </a:rPr>
              <a:t>在浏览器上本地运行代码，减少后端服务器压力</a:t>
            </a:r>
            <a:endParaRPr kumimoji="0" lang="en-US" sz="20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light" panose="020B0402040204020203" pitchFamily="34" charset="0"/>
            </a:endParaRPr>
          </a:p>
        </p:txBody>
      </p:sp>
      <p:sp>
        <p:nvSpPr>
          <p:cNvPr id="6" name="Content Placeholder 2" descr="screen showing code">
            <a:extLst>
              <a:ext uri="{FF2B5EF4-FFF2-40B4-BE49-F238E27FC236}">
                <a16:creationId xmlns:a16="http://schemas.microsoft.com/office/drawing/2014/main" id="{00A659D8-56EB-4179-BC42-2E82474454CE}"/>
              </a:ext>
            </a:extLst>
          </p:cNvPr>
          <p:cNvSpPr txBox="1">
            <a:spLocks/>
          </p:cNvSpPr>
          <p:nvPr/>
        </p:nvSpPr>
        <p:spPr>
          <a:xfrm>
            <a:off x="6233202" y="578131"/>
            <a:ext cx="6136480" cy="6256503"/>
          </a:xfrm>
          <a:prstGeom prst="rect">
            <a:avLst/>
          </a:prstGeom>
        </p:spPr>
        <p:txBody>
          <a:bodyPr vert="horz" wrap="square" lIns="0" tIns="0" rIns="0" bIns="0" rtlCol="0" anchor="t">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28600" marR="0" lvl="0" indent="-228600" algn="l" defTabSz="932742" rtl="0" eaLnBrk="1" fontAlgn="auto" latinLnBrk="0" hangingPunct="1">
              <a:lnSpc>
                <a:spcPct val="90000"/>
              </a:lnSpc>
              <a:spcBef>
                <a:spcPts val="0"/>
              </a:spcBef>
              <a:spcAft>
                <a:spcPts val="400"/>
              </a:spcAft>
              <a:buClrTx/>
              <a:buSzPct val="90000"/>
              <a:buFont typeface="Wingdings" panose="05000000000000000000" pitchFamily="2" charset="2"/>
              <a:buChar char=""/>
              <a:tabLst/>
              <a:defRPr/>
            </a:pPr>
            <a:endParaRPr kumimoji="0" lang="en-US" sz="2800" b="0" i="0" u="none" strike="noStrike" kern="1200" cap="none" spc="0" normalizeH="0" baseline="0" noProof="0">
              <a:ln>
                <a:noFill/>
              </a:ln>
              <a:gradFill>
                <a:gsLst>
                  <a:gs pos="1250">
                    <a:srgbClr val="FFFFFF"/>
                  </a:gs>
                  <a:gs pos="100000">
                    <a:srgbClr val="FFFFFF"/>
                  </a:gs>
                </a:gsLst>
                <a:lin ang="5400000" scaled="0"/>
              </a:gradFill>
              <a:effectLst/>
              <a:uLnTx/>
              <a:uFillTx/>
              <a:latin typeface="Segoe UI"/>
              <a:ea typeface="+mn-ea"/>
              <a:cs typeface="Segoe UI"/>
            </a:endParaRPr>
          </a:p>
        </p:txBody>
      </p:sp>
      <p:sp>
        <p:nvSpPr>
          <p:cNvPr id="10" name="TextBox 9">
            <a:extLst>
              <a:ext uri="{FF2B5EF4-FFF2-40B4-BE49-F238E27FC236}">
                <a16:creationId xmlns:a16="http://schemas.microsoft.com/office/drawing/2014/main" id="{1CD93033-300C-479C-B73A-21EEB8F1F8DF}"/>
              </a:ext>
            </a:extLst>
          </p:cNvPr>
          <p:cNvSpPr txBox="1"/>
          <p:nvPr/>
        </p:nvSpPr>
        <p:spPr>
          <a:xfrm>
            <a:off x="987598" y="5452949"/>
            <a:ext cx="12191999" cy="369332"/>
          </a:xfrm>
          <a:prstGeom prst="rect">
            <a:avLst/>
          </a:prstGeom>
          <a:noFill/>
        </p:spPr>
        <p:txBody>
          <a:bodyPr wrap="square" lIns="0" tIns="0" rIns="0" bIns="0" rtlCol="0">
            <a:spAutoFit/>
          </a:bodyPr>
          <a:lstStyle/>
          <a:p>
            <a:pPr lvl="0" defTabSz="914367">
              <a:defRPr/>
            </a:pPr>
            <a:r>
              <a:rPr lang="en-US" sz="2400">
                <a:solidFill>
                  <a:srgbClr val="FFC000"/>
                </a:solidFill>
              </a:rPr>
              <a:t>aka.ms/csharpintro </a:t>
            </a:r>
          </a:p>
        </p:txBody>
      </p:sp>
      <p:pic>
        <p:nvPicPr>
          <p:cNvPr id="11" name="Picture 10" descr="A picture containing drawing&#10;&#10;Description automatically generated">
            <a:extLst>
              <a:ext uri="{FF2B5EF4-FFF2-40B4-BE49-F238E27FC236}">
                <a16:creationId xmlns:a16="http://schemas.microsoft.com/office/drawing/2014/main" id="{8053A405-5F02-456B-B105-1EA216AC13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529" y="1077844"/>
            <a:ext cx="1958420" cy="877778"/>
          </a:xfrm>
          <a:prstGeom prst="rect">
            <a:avLst/>
          </a:prstGeom>
        </p:spPr>
      </p:pic>
    </p:spTree>
    <p:extLst>
      <p:ext uri="{BB962C8B-B14F-4D97-AF65-F5344CB8AC3E}">
        <p14:creationId xmlns:p14="http://schemas.microsoft.com/office/powerpoint/2010/main" val="259938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42" presetClass="path" presetSubtype="0" decel="100000" fill="hold" grpId="1" nodeType="withEffect">
                                  <p:stCondLst>
                                    <p:cond delay="0"/>
                                  </p:stCondLst>
                                  <p:childTnLst>
                                    <p:animMotion origin="layout" path="M -3.125E-6 -4.81481E-6 L -3.125E-6 0.03288 " pathEditMode="relative" rAng="0" ptsTypes="AA">
                                      <p:cBhvr>
                                        <p:cTn id="12" dur="500" spd="-100000" fill="hold"/>
                                        <p:tgtEl>
                                          <p:spTgt spid="13"/>
                                        </p:tgtEl>
                                        <p:attrNameLst>
                                          <p:attrName>ppt_x</p:attrName>
                                          <p:attrName>ppt_y</p:attrName>
                                        </p:attrNameLst>
                                      </p:cBhvr>
                                      <p:rCtr x="0" y="1644"/>
                                    </p:animMotion>
                                  </p:childTnLst>
                                </p:cTn>
                              </p:par>
                              <p:par>
                                <p:cTn id="13" presetID="10" presetClass="entr" presetSubtype="0" fill="hold" grpId="0" nodeType="withEffect">
                                  <p:stCondLst>
                                    <p:cond delay="10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42" presetClass="path" presetSubtype="0" decel="100000" fill="hold" grpId="1" nodeType="withEffect">
                                  <p:stCondLst>
                                    <p:cond delay="100"/>
                                  </p:stCondLst>
                                  <p:childTnLst>
                                    <p:animMotion origin="layout" path="M -1.25E-6 2.96296E-6 L -1.25E-6 0.03287 " pathEditMode="relative" rAng="0" ptsTypes="AA">
                                      <p:cBhvr>
                                        <p:cTn id="17" dur="500" spd="-100000" fill="hold"/>
                                        <p:tgtEl>
                                          <p:spTgt spid="14"/>
                                        </p:tgtEl>
                                        <p:attrNameLst>
                                          <p:attrName>ppt_x</p:attrName>
                                          <p:attrName>ppt_y</p:attrName>
                                        </p:attrNameLst>
                                      </p:cBhvr>
                                      <p:rCtr x="0" y="1644"/>
                                    </p:animMotion>
                                  </p:childTnLst>
                                </p:cTn>
                              </p:par>
                              <p:par>
                                <p:cTn id="18" presetID="10" presetClass="entr" presetSubtype="0" fill="hold" grpId="0" nodeType="withEffect">
                                  <p:stCondLst>
                                    <p:cond delay="30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42" presetClass="path" presetSubtype="0" decel="100000" fill="hold" grpId="1" nodeType="withEffect">
                                  <p:stCondLst>
                                    <p:cond delay="300"/>
                                  </p:stCondLst>
                                  <p:childTnLst>
                                    <p:animMotion origin="layout" path="M 4.16667E-7 -7.40741E-7 L 4.16667E-7 0.03287 " pathEditMode="relative" rAng="0" ptsTypes="AA">
                                      <p:cBhvr>
                                        <p:cTn id="22" dur="500" spd="-100000" fill="hold"/>
                                        <p:tgtEl>
                                          <p:spTgt spid="10"/>
                                        </p:tgtEl>
                                        <p:attrNameLst>
                                          <p:attrName>ppt_x</p:attrName>
                                          <p:attrName>ppt_y</p:attrName>
                                        </p:attrNameLst>
                                      </p:cBhvr>
                                      <p:rCtr x="0" y="1644"/>
                                    </p:animMotion>
                                  </p:childTnLst>
                                </p:cTn>
                              </p:par>
                              <p:par>
                                <p:cTn id="23" presetID="2" presetClass="entr" presetSubtype="2" fill="hold" nodeType="withEffect">
                                  <p:stCondLst>
                                    <p:cond delay="3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P spid="14" grpId="1"/>
      <p:bldP spid="10" grpId="0"/>
      <p:bldP spid="10"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27436BD-F6BF-4A0B-89D7-791A2BE54414}"/>
              </a:ext>
            </a:extLst>
          </p:cNvPr>
          <p:cNvSpPr>
            <a:spLocks noGrp="1"/>
          </p:cNvSpPr>
          <p:nvPr>
            <p:ph type="body" sz="quarter" idx="10"/>
          </p:nvPr>
        </p:nvSpPr>
        <p:spPr>
          <a:xfrm>
            <a:off x="269239" y="1189177"/>
            <a:ext cx="11653523" cy="2718821"/>
          </a:xfrm>
        </p:spPr>
        <p:txBody>
          <a:bodyPr/>
          <a:lstStyle/>
          <a:p>
            <a:r>
              <a:rPr lang="en-US" dirty="0">
                <a:hlinkClick r:id="rId2"/>
              </a:rPr>
              <a:t>https://aka.ms/awesomeblazor</a:t>
            </a:r>
            <a:r>
              <a:rPr lang="en-US" dirty="0"/>
              <a:t> </a:t>
            </a:r>
          </a:p>
          <a:p>
            <a:r>
              <a:rPr lang="zh-CN" altLang="en-US" dirty="0"/>
              <a:t>开源免费的 组件</a:t>
            </a:r>
            <a:r>
              <a:rPr lang="en-US" dirty="0"/>
              <a:t> &amp; JS </a:t>
            </a:r>
            <a:r>
              <a:rPr lang="zh-CN" altLang="en-US" dirty="0"/>
              <a:t>互操作</a:t>
            </a:r>
            <a:r>
              <a:rPr lang="en-US" dirty="0"/>
              <a:t> </a:t>
            </a:r>
            <a:r>
              <a:rPr lang="zh-CN" altLang="en-US" dirty="0"/>
              <a:t>库</a:t>
            </a:r>
            <a:endParaRPr lang="en-US" dirty="0"/>
          </a:p>
          <a:p>
            <a:r>
              <a:rPr lang="zh-CN" altLang="en-US" dirty="0"/>
              <a:t>许多有趣的 </a:t>
            </a:r>
            <a:r>
              <a:rPr lang="en-US" dirty="0" err="1"/>
              <a:t>Blazor</a:t>
            </a:r>
            <a:r>
              <a:rPr lang="en-US" dirty="0"/>
              <a:t> </a:t>
            </a:r>
            <a:r>
              <a:rPr lang="zh-CN" altLang="en-US" dirty="0"/>
              <a:t>应用</a:t>
            </a:r>
            <a:endParaRPr lang="en-US" dirty="0"/>
          </a:p>
          <a:p>
            <a:r>
              <a:rPr lang="zh-CN" altLang="en-US" dirty="0"/>
              <a:t>文章</a:t>
            </a:r>
            <a:r>
              <a:rPr lang="en-US" dirty="0"/>
              <a:t>, </a:t>
            </a:r>
            <a:r>
              <a:rPr lang="zh-CN" altLang="en-US" dirty="0"/>
              <a:t>视频</a:t>
            </a:r>
            <a:r>
              <a:rPr lang="en-US" dirty="0"/>
              <a:t>, </a:t>
            </a:r>
            <a:r>
              <a:rPr lang="zh-CN" altLang="en-US" dirty="0"/>
              <a:t>博客</a:t>
            </a:r>
            <a:r>
              <a:rPr lang="en-US" dirty="0"/>
              <a:t>, </a:t>
            </a:r>
            <a:r>
              <a:rPr lang="zh-CN" altLang="en-US" dirty="0"/>
              <a:t>和其他学习资料</a:t>
            </a:r>
            <a:r>
              <a:rPr lang="en-US" dirty="0"/>
              <a:t> </a:t>
            </a:r>
          </a:p>
        </p:txBody>
      </p:sp>
      <p:sp>
        <p:nvSpPr>
          <p:cNvPr id="3" name="Title 2">
            <a:extLst>
              <a:ext uri="{FF2B5EF4-FFF2-40B4-BE49-F238E27FC236}">
                <a16:creationId xmlns:a16="http://schemas.microsoft.com/office/drawing/2014/main" id="{3CF53839-EC50-45B6-9528-B16B3366AB91}"/>
              </a:ext>
            </a:extLst>
          </p:cNvPr>
          <p:cNvSpPr>
            <a:spLocks noGrp="1"/>
          </p:cNvSpPr>
          <p:nvPr>
            <p:ph type="title"/>
          </p:nvPr>
        </p:nvSpPr>
        <p:spPr/>
        <p:txBody>
          <a:bodyPr/>
          <a:lstStyle/>
          <a:p>
            <a:r>
              <a:rPr lang="zh-CN" altLang="en-US" dirty="0"/>
              <a:t>活跃的 </a:t>
            </a:r>
            <a:r>
              <a:rPr lang="en-US" dirty="0" err="1"/>
              <a:t>Blazor</a:t>
            </a:r>
            <a:r>
              <a:rPr lang="en-US" dirty="0"/>
              <a:t> </a:t>
            </a:r>
            <a:r>
              <a:rPr lang="zh-CN" altLang="en-US" dirty="0"/>
              <a:t>社区</a:t>
            </a:r>
            <a:endParaRPr lang="en-US" dirty="0"/>
          </a:p>
        </p:txBody>
      </p:sp>
    </p:spTree>
    <p:extLst>
      <p:ext uri="{BB962C8B-B14F-4D97-AF65-F5344CB8AC3E}">
        <p14:creationId xmlns:p14="http://schemas.microsoft.com/office/powerpoint/2010/main" val="156585466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02855-2026-4A60-AFCF-E3B593D14F1B}"/>
              </a:ext>
            </a:extLst>
          </p:cNvPr>
          <p:cNvSpPr>
            <a:spLocks noGrp="1"/>
          </p:cNvSpPr>
          <p:nvPr>
            <p:ph type="title"/>
          </p:nvPr>
        </p:nvSpPr>
        <p:spPr/>
        <p:txBody>
          <a:bodyPr/>
          <a:lstStyle/>
          <a:p>
            <a:r>
              <a:rPr lang="en-US" dirty="0"/>
              <a:t>Blazor Futures</a:t>
            </a:r>
          </a:p>
        </p:txBody>
      </p:sp>
    </p:spTree>
    <p:extLst>
      <p:ext uri="{BB962C8B-B14F-4D97-AF65-F5344CB8AC3E}">
        <p14:creationId xmlns:p14="http://schemas.microsoft.com/office/powerpoint/2010/main" val="6113461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9C8F0A78-CB3A-4741-A928-6055BCAA9D9D}"/>
              </a:ext>
            </a:extLst>
          </p:cNvPr>
          <p:cNvSpPr/>
          <p:nvPr/>
        </p:nvSpPr>
        <p:spPr>
          <a:xfrm rot="4608599">
            <a:off x="1752211" y="2618005"/>
            <a:ext cx="1186978" cy="129906"/>
          </a:xfrm>
          <a:prstGeom prst="rect">
            <a:avLst/>
          </a:prstGeom>
          <a:gradFill>
            <a:gsLst>
              <a:gs pos="100000">
                <a:srgbClr val="00B050"/>
              </a:gs>
              <a:gs pos="0">
                <a:srgbClr val="FFFF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57" name="Rectangle 56">
            <a:extLst>
              <a:ext uri="{FF2B5EF4-FFF2-40B4-BE49-F238E27FC236}">
                <a16:creationId xmlns:a16="http://schemas.microsoft.com/office/drawing/2014/main" id="{14F487D4-5E25-4365-ACA4-B4CCE972AF9A}"/>
              </a:ext>
            </a:extLst>
          </p:cNvPr>
          <p:cNvSpPr/>
          <p:nvPr/>
        </p:nvSpPr>
        <p:spPr>
          <a:xfrm rot="4608599">
            <a:off x="2111556" y="4121001"/>
            <a:ext cx="1186978" cy="129906"/>
          </a:xfrm>
          <a:prstGeom prst="rect">
            <a:avLst/>
          </a:prstGeom>
          <a:gradFill>
            <a:gsLst>
              <a:gs pos="0">
                <a:srgbClr val="00B050"/>
              </a:gs>
              <a:gs pos="100000">
                <a:srgbClr val="2C09F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58" name="Rectangle 57">
            <a:extLst>
              <a:ext uri="{FF2B5EF4-FFF2-40B4-BE49-F238E27FC236}">
                <a16:creationId xmlns:a16="http://schemas.microsoft.com/office/drawing/2014/main" id="{0DAC03CB-3446-4642-BE34-DEF096BC56F1}"/>
              </a:ext>
            </a:extLst>
          </p:cNvPr>
          <p:cNvSpPr/>
          <p:nvPr/>
        </p:nvSpPr>
        <p:spPr>
          <a:xfrm rot="4608599">
            <a:off x="2469155" y="5540391"/>
            <a:ext cx="1186978" cy="129906"/>
          </a:xfrm>
          <a:prstGeom prst="rect">
            <a:avLst/>
          </a:prstGeom>
          <a:gradFill>
            <a:gsLst>
              <a:gs pos="0">
                <a:srgbClr val="2C09FF"/>
              </a:gs>
              <a:gs pos="100000">
                <a:srgbClr val="8B00D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54" name="Rectangle 53">
            <a:extLst>
              <a:ext uri="{FF2B5EF4-FFF2-40B4-BE49-F238E27FC236}">
                <a16:creationId xmlns:a16="http://schemas.microsoft.com/office/drawing/2014/main" id="{842A0194-FE57-4B3A-B6DF-D223A722A61B}"/>
              </a:ext>
            </a:extLst>
          </p:cNvPr>
          <p:cNvSpPr/>
          <p:nvPr/>
        </p:nvSpPr>
        <p:spPr>
          <a:xfrm rot="4608599">
            <a:off x="1391113" y="1119819"/>
            <a:ext cx="1186978" cy="129906"/>
          </a:xfrm>
          <a:prstGeom prst="rect">
            <a:avLst/>
          </a:prstGeom>
          <a:gradFill>
            <a:gsLst>
              <a:gs pos="0">
                <a:srgbClr val="FF0000"/>
              </a:gs>
              <a:gs pos="100000">
                <a:srgbClr val="FFFF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7" name="Oval 6">
            <a:extLst>
              <a:ext uri="{FF2B5EF4-FFF2-40B4-BE49-F238E27FC236}">
                <a16:creationId xmlns:a16="http://schemas.microsoft.com/office/drawing/2014/main" id="{6951C443-7D07-47A8-9C95-7D022805384D}"/>
              </a:ext>
            </a:extLst>
          </p:cNvPr>
          <p:cNvSpPr/>
          <p:nvPr/>
        </p:nvSpPr>
        <p:spPr>
          <a:xfrm rot="340531">
            <a:off x="1612642" y="239950"/>
            <a:ext cx="428017" cy="428017"/>
          </a:xfrm>
          <a:prstGeom prst="ellipse">
            <a:avLst/>
          </a:prstGeom>
          <a:solidFill>
            <a:schemeClr val="bg1"/>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8" name="Oval 7">
            <a:extLst>
              <a:ext uri="{FF2B5EF4-FFF2-40B4-BE49-F238E27FC236}">
                <a16:creationId xmlns:a16="http://schemas.microsoft.com/office/drawing/2014/main" id="{08EA7E14-7C7A-445C-ABE4-6967EDB70066}"/>
              </a:ext>
            </a:extLst>
          </p:cNvPr>
          <p:cNvSpPr/>
          <p:nvPr/>
        </p:nvSpPr>
        <p:spPr>
          <a:xfrm rot="340531">
            <a:off x="2676488" y="4692345"/>
            <a:ext cx="428017" cy="428017"/>
          </a:xfrm>
          <a:prstGeom prst="ellipse">
            <a:avLst/>
          </a:prstGeom>
          <a:solidFill>
            <a:schemeClr val="bg1"/>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10" name="Oval 9">
            <a:extLst>
              <a:ext uri="{FF2B5EF4-FFF2-40B4-BE49-F238E27FC236}">
                <a16:creationId xmlns:a16="http://schemas.microsoft.com/office/drawing/2014/main" id="{D2BEA9D4-4CE8-47BB-B322-CE805A734F83}"/>
              </a:ext>
            </a:extLst>
          </p:cNvPr>
          <p:cNvSpPr/>
          <p:nvPr/>
        </p:nvSpPr>
        <p:spPr>
          <a:xfrm rot="340531">
            <a:off x="1946270" y="1680683"/>
            <a:ext cx="428017" cy="428017"/>
          </a:xfrm>
          <a:prstGeom prst="ellipse">
            <a:avLst/>
          </a:prstGeom>
          <a:solidFill>
            <a:schemeClr val="bg1"/>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11" name="Oval 10">
            <a:extLst>
              <a:ext uri="{FF2B5EF4-FFF2-40B4-BE49-F238E27FC236}">
                <a16:creationId xmlns:a16="http://schemas.microsoft.com/office/drawing/2014/main" id="{C0C6EEA2-2393-4143-A635-B715374A8AF6}"/>
              </a:ext>
            </a:extLst>
          </p:cNvPr>
          <p:cNvSpPr/>
          <p:nvPr/>
        </p:nvSpPr>
        <p:spPr>
          <a:xfrm rot="340531">
            <a:off x="2330355" y="3202734"/>
            <a:ext cx="428017" cy="428017"/>
          </a:xfrm>
          <a:prstGeom prst="ellipse">
            <a:avLst/>
          </a:prstGeom>
          <a:solidFill>
            <a:schemeClr val="bg1"/>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12" name="Rectangle 11">
            <a:extLst>
              <a:ext uri="{FF2B5EF4-FFF2-40B4-BE49-F238E27FC236}">
                <a16:creationId xmlns:a16="http://schemas.microsoft.com/office/drawing/2014/main" id="{A6F0C0F5-4350-4CC0-AE39-E4921720BA4E}"/>
              </a:ext>
            </a:extLst>
          </p:cNvPr>
          <p:cNvSpPr/>
          <p:nvPr/>
        </p:nvSpPr>
        <p:spPr>
          <a:xfrm>
            <a:off x="2235818" y="206963"/>
            <a:ext cx="1935145" cy="504882"/>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Blazor</a:t>
            </a:r>
            <a:r>
              <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rPr>
              <a:t> Server</a:t>
            </a:r>
          </a:p>
        </p:txBody>
      </p:sp>
      <p:sp>
        <p:nvSpPr>
          <p:cNvPr id="14" name="Rectangle 13">
            <a:extLst>
              <a:ext uri="{FF2B5EF4-FFF2-40B4-BE49-F238E27FC236}">
                <a16:creationId xmlns:a16="http://schemas.microsoft.com/office/drawing/2014/main" id="{EDE009F3-3BDA-446F-A102-C441DDC706AC}"/>
              </a:ext>
            </a:extLst>
          </p:cNvPr>
          <p:cNvSpPr/>
          <p:nvPr/>
        </p:nvSpPr>
        <p:spPr>
          <a:xfrm>
            <a:off x="6992350" y="252358"/>
            <a:ext cx="4055919"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Web app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Every interaction handled on server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Prerendered HTML (optional)</a:t>
            </a:r>
          </a:p>
        </p:txBody>
      </p:sp>
      <p:sp>
        <p:nvSpPr>
          <p:cNvPr id="16" name="Rectangle 15">
            <a:extLst>
              <a:ext uri="{FF2B5EF4-FFF2-40B4-BE49-F238E27FC236}">
                <a16:creationId xmlns:a16="http://schemas.microsoft.com/office/drawing/2014/main" id="{35B909E1-6011-4777-8794-C7AD53540FAF}"/>
              </a:ext>
            </a:extLst>
          </p:cNvPr>
          <p:cNvSpPr/>
          <p:nvPr/>
        </p:nvSpPr>
        <p:spPr>
          <a:xfrm>
            <a:off x="2575932" y="1641112"/>
            <a:ext cx="2929007" cy="504882"/>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Blazor</a:t>
            </a:r>
            <a:r>
              <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rPr>
              <a:t> </a:t>
            </a: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WebAssembly</a:t>
            </a:r>
            <a:endPar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17" name="Rectangle 16">
            <a:extLst>
              <a:ext uri="{FF2B5EF4-FFF2-40B4-BE49-F238E27FC236}">
                <a16:creationId xmlns:a16="http://schemas.microsoft.com/office/drawing/2014/main" id="{CF0DCF68-B49A-439A-BB6C-209C571FA18A}"/>
              </a:ext>
            </a:extLst>
          </p:cNvPr>
          <p:cNvSpPr/>
          <p:nvPr/>
        </p:nvSpPr>
        <p:spPr>
          <a:xfrm>
            <a:off x="6992350" y="1667052"/>
            <a:ext cx="4044697"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Web app with client-side execution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Loaded from web server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Can work offline via Service Worker</a:t>
            </a:r>
          </a:p>
        </p:txBody>
      </p:sp>
      <p:sp>
        <p:nvSpPr>
          <p:cNvPr id="22" name="Rectangle 21">
            <a:extLst>
              <a:ext uri="{FF2B5EF4-FFF2-40B4-BE49-F238E27FC236}">
                <a16:creationId xmlns:a16="http://schemas.microsoft.com/office/drawing/2014/main" id="{18B0A9FF-9479-439B-AEFB-69FF27AEE16C}"/>
              </a:ext>
            </a:extLst>
          </p:cNvPr>
          <p:cNvSpPr/>
          <p:nvPr/>
        </p:nvSpPr>
        <p:spPr>
          <a:xfrm>
            <a:off x="2960018" y="3193187"/>
            <a:ext cx="3631122" cy="504882"/>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Blazor</a:t>
            </a:r>
            <a:r>
              <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rPr>
              <a:t> PWA – OS installed</a:t>
            </a:r>
          </a:p>
        </p:txBody>
      </p:sp>
      <p:sp>
        <p:nvSpPr>
          <p:cNvPr id="23" name="Rectangle 22">
            <a:extLst>
              <a:ext uri="{FF2B5EF4-FFF2-40B4-BE49-F238E27FC236}">
                <a16:creationId xmlns:a16="http://schemas.microsoft.com/office/drawing/2014/main" id="{B5BC79A1-D263-41AB-B434-0119F88D9F82}"/>
              </a:ext>
            </a:extLst>
          </p:cNvPr>
          <p:cNvSpPr/>
          <p:nvPr/>
        </p:nvSpPr>
        <p:spPr>
          <a:xfrm>
            <a:off x="6992350" y="3219127"/>
            <a:ext cx="4275529" cy="70788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Appears as native app (own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Works offline or online</a:t>
            </a:r>
          </a:p>
        </p:txBody>
      </p:sp>
      <p:sp>
        <p:nvSpPr>
          <p:cNvPr id="25" name="Rectangle 24">
            <a:extLst>
              <a:ext uri="{FF2B5EF4-FFF2-40B4-BE49-F238E27FC236}">
                <a16:creationId xmlns:a16="http://schemas.microsoft.com/office/drawing/2014/main" id="{9070714B-2622-4956-B850-0A273B7E4235}"/>
              </a:ext>
            </a:extLst>
          </p:cNvPr>
          <p:cNvSpPr/>
          <p:nvPr/>
        </p:nvSpPr>
        <p:spPr>
          <a:xfrm>
            <a:off x="3320982" y="4601396"/>
            <a:ext cx="197682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Blazor</a:t>
            </a:r>
            <a:r>
              <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rPr>
              <a:t> Hybrid</a:t>
            </a:r>
          </a:p>
        </p:txBody>
      </p:sp>
      <p:sp>
        <p:nvSpPr>
          <p:cNvPr id="26" name="Rectangle 25">
            <a:extLst>
              <a:ext uri="{FF2B5EF4-FFF2-40B4-BE49-F238E27FC236}">
                <a16:creationId xmlns:a16="http://schemas.microsoft.com/office/drawing/2014/main" id="{D0826DE8-34E1-4366-A4D9-647F2FECF805}"/>
              </a:ext>
            </a:extLst>
          </p:cNvPr>
          <p:cNvSpPr/>
          <p:nvPr/>
        </p:nvSpPr>
        <p:spPr>
          <a:xfrm>
            <a:off x="6992350" y="4627336"/>
            <a:ext cx="4860626"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Native .NET renders to Electron / WebView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Appears as native app (own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Works offline or online</a:t>
            </a:r>
          </a:p>
        </p:txBody>
      </p:sp>
      <p:sp>
        <p:nvSpPr>
          <p:cNvPr id="34" name="Rectangle 33">
            <a:extLst>
              <a:ext uri="{FF2B5EF4-FFF2-40B4-BE49-F238E27FC236}">
                <a16:creationId xmlns:a16="http://schemas.microsoft.com/office/drawing/2014/main" id="{F445F793-15D2-463E-99A8-41DD007F7786}"/>
              </a:ext>
            </a:extLst>
          </p:cNvPr>
          <p:cNvSpPr/>
          <p:nvPr/>
        </p:nvSpPr>
        <p:spPr>
          <a:xfrm>
            <a:off x="497364" y="286824"/>
            <a:ext cx="6286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srgbClr val="FFFF00"/>
                </a:solidFill>
                <a:effectLst/>
                <a:uLnTx/>
                <a:uFillTx/>
                <a:latin typeface="Abadi" panose="020B0604020104020204" pitchFamily="34" charset="0"/>
                <a:ea typeface="+mn-ea"/>
                <a:cs typeface="+mn-cs"/>
              </a:rPr>
              <a:t>Web</a:t>
            </a:r>
          </a:p>
        </p:txBody>
      </p:sp>
      <p:sp>
        <p:nvSpPr>
          <p:cNvPr id="35" name="Rectangle 34">
            <a:extLst>
              <a:ext uri="{FF2B5EF4-FFF2-40B4-BE49-F238E27FC236}">
                <a16:creationId xmlns:a16="http://schemas.microsoft.com/office/drawing/2014/main" id="{1FE3B7B8-7CAD-4C60-80EC-08295BB5374E}"/>
              </a:ext>
            </a:extLst>
          </p:cNvPr>
          <p:cNvSpPr/>
          <p:nvPr/>
        </p:nvSpPr>
        <p:spPr>
          <a:xfrm>
            <a:off x="1627922" y="5876516"/>
            <a:ext cx="1071127"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srgbClr val="FFFF00"/>
                </a:solidFill>
                <a:effectLst/>
                <a:uLnTx/>
                <a:uFillTx/>
                <a:latin typeface="Abadi" panose="020B0604020104020204" pitchFamily="34" charset="0"/>
                <a:ea typeface="+mn-ea"/>
                <a:cs typeface="+mn-cs"/>
              </a:rPr>
              <a:t>Desktop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srgbClr val="FFFF00"/>
                </a:solidFill>
                <a:effectLst/>
                <a:uLnTx/>
                <a:uFillTx/>
                <a:latin typeface="Abadi" panose="020B0604020104020204" pitchFamily="34" charset="0"/>
                <a:ea typeface="+mn-ea"/>
                <a:cs typeface="+mn-cs"/>
              </a:rPr>
              <a:t>+ Mobile</a:t>
            </a:r>
          </a:p>
        </p:txBody>
      </p:sp>
      <p:cxnSp>
        <p:nvCxnSpPr>
          <p:cNvPr id="39" name="Straight Connector 38">
            <a:extLst>
              <a:ext uri="{FF2B5EF4-FFF2-40B4-BE49-F238E27FC236}">
                <a16:creationId xmlns:a16="http://schemas.microsoft.com/office/drawing/2014/main" id="{AF4EB98D-5263-4C10-871F-ADEF84A0A123}"/>
              </a:ext>
            </a:extLst>
          </p:cNvPr>
          <p:cNvCxnSpPr>
            <a:cxnSpLocks/>
            <a:endCxn id="35" idx="0"/>
          </p:cNvCxnSpPr>
          <p:nvPr/>
        </p:nvCxnSpPr>
        <p:spPr>
          <a:xfrm>
            <a:off x="900323" y="715672"/>
            <a:ext cx="1263163" cy="5160844"/>
          </a:xfrm>
          <a:prstGeom prst="line">
            <a:avLst/>
          </a:prstGeom>
          <a:ln w="50800">
            <a:solidFill>
              <a:srgbClr val="FFFF00"/>
            </a:solidFill>
            <a:prstDash val="sysDash"/>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B7D2E378-A2DF-4860-94C6-73492E415872}"/>
              </a:ext>
            </a:extLst>
          </p:cNvPr>
          <p:cNvSpPr/>
          <p:nvPr/>
        </p:nvSpPr>
        <p:spPr>
          <a:xfrm rot="340531">
            <a:off x="3004147" y="6010296"/>
            <a:ext cx="428017" cy="428017"/>
          </a:xfrm>
          <a:prstGeom prst="ellipse">
            <a:avLst/>
          </a:prstGeom>
          <a:solidFill>
            <a:schemeClr val="bg1"/>
          </a:solidFill>
          <a:ln w="38100">
            <a:solidFill>
              <a:schemeClr val="tx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badi" panose="020B0604020104020204" pitchFamily="34" charset="0"/>
              <a:ea typeface="+mn-ea"/>
              <a:cs typeface="+mn-cs"/>
            </a:endParaRPr>
          </a:p>
        </p:txBody>
      </p:sp>
      <p:sp>
        <p:nvSpPr>
          <p:cNvPr id="46" name="Rectangle 45">
            <a:extLst>
              <a:ext uri="{FF2B5EF4-FFF2-40B4-BE49-F238E27FC236}">
                <a16:creationId xmlns:a16="http://schemas.microsoft.com/office/drawing/2014/main" id="{649B9E6C-5427-442E-B715-6C268436D86F}"/>
              </a:ext>
            </a:extLst>
          </p:cNvPr>
          <p:cNvSpPr/>
          <p:nvPr/>
        </p:nvSpPr>
        <p:spPr>
          <a:xfrm>
            <a:off x="3568939" y="5891415"/>
            <a:ext cx="1931939"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err="1">
                <a:ln>
                  <a:noFill/>
                </a:ln>
                <a:solidFill>
                  <a:prstClr val="white"/>
                </a:solidFill>
                <a:effectLst/>
                <a:uLnTx/>
                <a:uFillTx/>
                <a:latin typeface="Abadi" panose="020B0604020104020204" pitchFamily="34" charset="0"/>
                <a:ea typeface="+mn-ea"/>
                <a:cs typeface="+mn-cs"/>
              </a:rPr>
              <a:t>Blazor</a:t>
            </a:r>
            <a:r>
              <a:rPr kumimoji="0" lang="en-GB" sz="2400" b="0" i="0" u="none" strike="noStrike" kern="1200" cap="none" spc="0" normalizeH="0" baseline="0" noProof="0">
                <a:ln>
                  <a:noFill/>
                </a:ln>
                <a:solidFill>
                  <a:prstClr val="white"/>
                </a:solidFill>
                <a:effectLst/>
                <a:uLnTx/>
                <a:uFillTx/>
                <a:latin typeface="Abadi" panose="020B0604020104020204" pitchFamily="34" charset="0"/>
                <a:ea typeface="+mn-ea"/>
                <a:cs typeface="+mn-cs"/>
              </a:rPr>
              <a:t> Native</a:t>
            </a:r>
          </a:p>
        </p:txBody>
      </p:sp>
      <p:sp>
        <p:nvSpPr>
          <p:cNvPr id="47" name="Rectangle 46">
            <a:extLst>
              <a:ext uri="{FF2B5EF4-FFF2-40B4-BE49-F238E27FC236}">
                <a16:creationId xmlns:a16="http://schemas.microsoft.com/office/drawing/2014/main" id="{20004BF5-6C5A-48C9-A859-FA56031D8027}"/>
              </a:ext>
            </a:extLst>
          </p:cNvPr>
          <p:cNvSpPr/>
          <p:nvPr/>
        </p:nvSpPr>
        <p:spPr>
          <a:xfrm>
            <a:off x="6992350" y="5891415"/>
            <a:ext cx="3576620" cy="70788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Same programming model, but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a:ln>
                  <a:noFill/>
                </a:ln>
                <a:solidFill>
                  <a:prstClr val="white"/>
                </a:solidFill>
                <a:effectLst/>
                <a:uLnTx/>
                <a:uFillTx/>
                <a:latin typeface="Abadi" panose="020B0604020104020204" pitchFamily="34" charset="0"/>
                <a:ea typeface="+mn-ea"/>
                <a:cs typeface="+mn-cs"/>
              </a:rPr>
              <a:t>rendering non-HTML UI</a:t>
            </a:r>
          </a:p>
        </p:txBody>
      </p:sp>
    </p:spTree>
    <p:extLst>
      <p:ext uri="{BB962C8B-B14F-4D97-AF65-F5344CB8AC3E}">
        <p14:creationId xmlns:p14="http://schemas.microsoft.com/office/powerpoint/2010/main" val="10117430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wipe(up)">
                                      <p:cBhvr>
                                        <p:cTn id="18" dur="500"/>
                                        <p:tgtEl>
                                          <p:spTgt spid="54"/>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1700"/>
                            </p:stCondLst>
                            <p:childTnLst>
                              <p:par>
                                <p:cTn id="23" presetID="10" presetClass="entr" presetSubtype="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par>
                          <p:cTn id="29" fill="hold">
                            <p:stCondLst>
                              <p:cond delay="2200"/>
                            </p:stCondLst>
                            <p:childTnLst>
                              <p:par>
                                <p:cTn id="30" presetID="22" presetClass="entr" presetSubtype="1"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wipe(up)">
                                      <p:cBhvr>
                                        <p:cTn id="32" dur="500"/>
                                        <p:tgtEl>
                                          <p:spTgt spid="55"/>
                                        </p:tgtEl>
                                      </p:cBhvr>
                                    </p:animEffect>
                                  </p:childTnLst>
                                </p:cTn>
                              </p:par>
                              <p:par>
                                <p:cTn id="33" presetID="10" presetClass="entr" presetSubtype="0" fill="hold" grpId="0" nodeType="withEffect">
                                  <p:stCondLst>
                                    <p:cond delay="20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par>
                          <p:cTn id="36" fill="hold">
                            <p:stCondLst>
                              <p:cond delay="290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par>
                          <p:cTn id="43" fill="hold">
                            <p:stCondLst>
                              <p:cond delay="3400"/>
                            </p:stCondLst>
                            <p:childTnLst>
                              <p:par>
                                <p:cTn id="44" presetID="22" presetClass="entr" presetSubtype="1" fill="hold" grpId="0" nodeType="after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wipe(up)">
                                      <p:cBhvr>
                                        <p:cTn id="46" dur="500"/>
                                        <p:tgtEl>
                                          <p:spTgt spid="57"/>
                                        </p:tgtEl>
                                      </p:cBhvr>
                                    </p:animEffect>
                                  </p:childTnLst>
                                </p:cTn>
                              </p:par>
                              <p:par>
                                <p:cTn id="47" presetID="10" presetClass="entr" presetSubtype="0" fill="hold" grpId="0" nodeType="withEffect">
                                  <p:stCondLst>
                                    <p:cond delay="20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childTnLst>
                          </p:cTn>
                        </p:par>
                        <p:par>
                          <p:cTn id="50" fill="hold">
                            <p:stCondLst>
                              <p:cond delay="4100"/>
                            </p:stCondLst>
                            <p:childTnLst>
                              <p:par>
                                <p:cTn id="51" presetID="10" presetClass="entr" presetSubtype="0" fill="hold" grpId="0" nodeType="after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500"/>
                                        <p:tgtEl>
                                          <p:spTgt spid="2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childTnLst>
                          </p:cTn>
                        </p:par>
                        <p:par>
                          <p:cTn id="57" fill="hold">
                            <p:stCondLst>
                              <p:cond delay="4600"/>
                            </p:stCondLst>
                            <p:childTnLst>
                              <p:par>
                                <p:cTn id="58" presetID="22" presetClass="entr" presetSubtype="1" fill="hold" grpId="0" nodeType="after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wipe(up)">
                                      <p:cBhvr>
                                        <p:cTn id="60" dur="500"/>
                                        <p:tgtEl>
                                          <p:spTgt spid="58"/>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childTnLst>
                          </p:cTn>
                        </p:par>
                        <p:par>
                          <p:cTn id="64" fill="hold">
                            <p:stCondLst>
                              <p:cond delay="5300"/>
                            </p:stCondLst>
                            <p:childTnLst>
                              <p:par>
                                <p:cTn id="65" presetID="10" presetClass="entr" presetSubtype="0"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7" grpId="0" animBg="1"/>
      <p:bldP spid="58" grpId="0" animBg="1"/>
      <p:bldP spid="54" grpId="0" animBg="1"/>
      <p:bldP spid="7" grpId="0" animBg="1"/>
      <p:bldP spid="8" grpId="0" animBg="1"/>
      <p:bldP spid="10" grpId="0" animBg="1"/>
      <p:bldP spid="11" grpId="0" animBg="1"/>
      <p:bldP spid="12" grpId="0"/>
      <p:bldP spid="14" grpId="0"/>
      <p:bldP spid="16" grpId="0"/>
      <p:bldP spid="17" grpId="0"/>
      <p:bldP spid="22" grpId="0"/>
      <p:bldP spid="23" grpId="0"/>
      <p:bldP spid="25" grpId="0"/>
      <p:bldP spid="26" grpId="0"/>
      <p:bldP spid="41" grpId="0" animBg="1"/>
      <p:bldP spid="46" grpId="0"/>
      <p:bldP spid="4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024A97-C75B-4A9B-9BC1-737A3197FCAE}"/>
              </a:ext>
            </a:extLst>
          </p:cNvPr>
          <p:cNvSpPr>
            <a:spLocks noGrp="1"/>
          </p:cNvSpPr>
          <p:nvPr>
            <p:ph type="body" sz="quarter" idx="10"/>
          </p:nvPr>
        </p:nvSpPr>
        <p:spPr>
          <a:xfrm>
            <a:off x="354965" y="1466219"/>
            <a:ext cx="11072677" cy="3925562"/>
          </a:xfrm>
        </p:spPr>
        <p:txBody>
          <a:bodyPr/>
          <a:lstStyle/>
          <a:p>
            <a:r>
              <a:rPr lang="en-US" dirty="0"/>
              <a:t>2020 </a:t>
            </a:r>
            <a:r>
              <a:rPr lang="en-US" altLang="zh-CN" dirty="0"/>
              <a:t>5.19 </a:t>
            </a:r>
            <a:r>
              <a:rPr lang="zh-CN" altLang="en-US" dirty="0"/>
              <a:t>正式发布</a:t>
            </a:r>
            <a:endParaRPr lang="en-US" dirty="0"/>
          </a:p>
          <a:p>
            <a:r>
              <a:rPr lang="zh-CN" altLang="en-US" dirty="0"/>
              <a:t>初始版本基于</a:t>
            </a:r>
            <a:r>
              <a:rPr lang="en-US" dirty="0"/>
              <a:t>.NET Core 3.1</a:t>
            </a:r>
          </a:p>
          <a:p>
            <a:r>
              <a:rPr lang="zh-CN" altLang="en-US" dirty="0"/>
              <a:t>模板会在 </a:t>
            </a:r>
            <a:r>
              <a:rPr lang="en-US" dirty="0"/>
              <a:t>.NET Core 3.1 SDK </a:t>
            </a:r>
            <a:r>
              <a:rPr lang="zh-CN" altLang="en-US" dirty="0"/>
              <a:t>更新里面包含</a:t>
            </a:r>
            <a:endParaRPr lang="en-US" dirty="0"/>
          </a:p>
          <a:p>
            <a:r>
              <a:rPr lang="zh-CN" altLang="en-US" dirty="0"/>
              <a:t>这是属于当前版本</a:t>
            </a:r>
            <a:r>
              <a:rPr lang="en-US" dirty="0"/>
              <a:t>, </a:t>
            </a:r>
            <a:r>
              <a:rPr lang="zh-CN" altLang="en-US" dirty="0"/>
              <a:t>不是长期支持版本</a:t>
            </a:r>
            <a:endParaRPr lang="en-US" dirty="0"/>
          </a:p>
          <a:p>
            <a:r>
              <a:rPr lang="en-US" dirty="0" err="1"/>
              <a:t>Blazor</a:t>
            </a:r>
            <a:r>
              <a:rPr lang="en-US" dirty="0"/>
              <a:t> </a:t>
            </a:r>
            <a:r>
              <a:rPr lang="en-US" dirty="0" err="1"/>
              <a:t>WebAssembly</a:t>
            </a:r>
            <a:r>
              <a:rPr lang="en-US" dirty="0"/>
              <a:t> </a:t>
            </a:r>
            <a:r>
              <a:rPr lang="zh-CN" altLang="en-US" dirty="0"/>
              <a:t>已经进入</a:t>
            </a:r>
            <a:r>
              <a:rPr lang="en-US" dirty="0"/>
              <a:t>.NET 5 </a:t>
            </a:r>
            <a:r>
              <a:rPr lang="zh-CN" altLang="en-US" dirty="0"/>
              <a:t>并将随</a:t>
            </a:r>
            <a:r>
              <a:rPr lang="en-US" altLang="zh-CN" dirty="0"/>
              <a:t>.NET 5</a:t>
            </a:r>
            <a:r>
              <a:rPr lang="zh-CN" altLang="en-US" dirty="0"/>
              <a:t>的版本发布</a:t>
            </a:r>
            <a:endParaRPr lang="en-US" dirty="0"/>
          </a:p>
        </p:txBody>
      </p:sp>
      <p:sp>
        <p:nvSpPr>
          <p:cNvPr id="3" name="Title 2">
            <a:extLst>
              <a:ext uri="{FF2B5EF4-FFF2-40B4-BE49-F238E27FC236}">
                <a16:creationId xmlns:a16="http://schemas.microsoft.com/office/drawing/2014/main" id="{19394CDF-2DB0-47A7-A814-D7BC51772C91}"/>
              </a:ext>
            </a:extLst>
          </p:cNvPr>
          <p:cNvSpPr>
            <a:spLocks noGrp="1"/>
          </p:cNvSpPr>
          <p:nvPr>
            <p:ph type="title"/>
          </p:nvPr>
        </p:nvSpPr>
        <p:spPr>
          <a:xfrm>
            <a:off x="354965" y="289512"/>
            <a:ext cx="11655840" cy="899665"/>
          </a:xfrm>
        </p:spPr>
        <p:txBody>
          <a:bodyPr/>
          <a:lstStyle/>
          <a:p>
            <a:r>
              <a:rPr lang="en-US" dirty="0" err="1"/>
              <a:t>Blazor</a:t>
            </a:r>
            <a:r>
              <a:rPr lang="en-US" dirty="0"/>
              <a:t> </a:t>
            </a:r>
            <a:r>
              <a:rPr lang="en-US" dirty="0" err="1"/>
              <a:t>WebAssembly</a:t>
            </a:r>
            <a:endParaRPr lang="en-US" dirty="0"/>
          </a:p>
        </p:txBody>
      </p:sp>
    </p:spTree>
    <p:extLst>
      <p:ext uri="{BB962C8B-B14F-4D97-AF65-F5344CB8AC3E}">
        <p14:creationId xmlns:p14="http://schemas.microsoft.com/office/powerpoint/2010/main" val="123085107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27C476-923D-432B-BF1E-A2B512A797A3}"/>
              </a:ext>
            </a:extLst>
          </p:cNvPr>
          <p:cNvSpPr>
            <a:spLocks noGrp="1"/>
          </p:cNvSpPr>
          <p:nvPr>
            <p:ph type="body" sz="quarter" idx="10"/>
          </p:nvPr>
        </p:nvSpPr>
        <p:spPr>
          <a:xfrm>
            <a:off x="269239" y="1189177"/>
            <a:ext cx="11653523" cy="5721374"/>
          </a:xfrm>
        </p:spPr>
        <p:txBody>
          <a:bodyPr/>
          <a:lstStyle/>
          <a:p>
            <a:r>
              <a:rPr lang="en-US" sz="3600"/>
              <a:t>.NET Standard 2.1</a:t>
            </a:r>
          </a:p>
          <a:p>
            <a:r>
              <a:rPr lang="en-US" sz="3600" err="1"/>
              <a:t>WebSockets</a:t>
            </a:r>
            <a:r>
              <a:rPr lang="en-US" sz="3600"/>
              <a:t> + .NET </a:t>
            </a:r>
            <a:r>
              <a:rPr lang="en-US" sz="3600" err="1"/>
              <a:t>SignalR</a:t>
            </a:r>
            <a:r>
              <a:rPr lang="en-US" sz="3600"/>
              <a:t> client</a:t>
            </a:r>
          </a:p>
          <a:p>
            <a:r>
              <a:rPr lang="en-US" sz="3600"/>
              <a:t>Debugging (browser dev tools &amp; Visual Studio)</a:t>
            </a:r>
          </a:p>
          <a:p>
            <a:r>
              <a:rPr lang="en-US" sz="3600"/>
              <a:t>Auto-rebuild</a:t>
            </a:r>
          </a:p>
          <a:p>
            <a:r>
              <a:rPr lang="en-US" sz="3600"/>
              <a:t>IL trimming</a:t>
            </a:r>
          </a:p>
          <a:p>
            <a:r>
              <a:rPr lang="en-US" sz="3600" err="1"/>
              <a:t>Brotli</a:t>
            </a:r>
            <a:r>
              <a:rPr lang="en-US" sz="3600"/>
              <a:t> compression</a:t>
            </a:r>
          </a:p>
          <a:p>
            <a:r>
              <a:rPr lang="en-US" sz="3600"/>
              <a:t>Static web assets integration</a:t>
            </a:r>
          </a:p>
          <a:p>
            <a:r>
              <a:rPr lang="en-US" sz="3600"/>
              <a:t>Authentication options</a:t>
            </a:r>
          </a:p>
          <a:p>
            <a:r>
              <a:rPr lang="en-US" sz="3600"/>
              <a:t>Localization</a:t>
            </a:r>
          </a:p>
        </p:txBody>
      </p:sp>
      <p:sp>
        <p:nvSpPr>
          <p:cNvPr id="3" name="Title 2">
            <a:extLst>
              <a:ext uri="{FF2B5EF4-FFF2-40B4-BE49-F238E27FC236}">
                <a16:creationId xmlns:a16="http://schemas.microsoft.com/office/drawing/2014/main" id="{6AF5D3B1-D595-4AB3-8336-A2808E62C996}"/>
              </a:ext>
            </a:extLst>
          </p:cNvPr>
          <p:cNvSpPr>
            <a:spLocks noGrp="1"/>
          </p:cNvSpPr>
          <p:nvPr>
            <p:ph type="title"/>
          </p:nvPr>
        </p:nvSpPr>
        <p:spPr/>
        <p:txBody>
          <a:bodyPr/>
          <a:lstStyle/>
          <a:p>
            <a:r>
              <a:rPr lang="en-US" dirty="0" err="1"/>
              <a:t>Blazor</a:t>
            </a:r>
            <a:r>
              <a:rPr lang="en-US" dirty="0"/>
              <a:t> </a:t>
            </a:r>
            <a:r>
              <a:rPr lang="en-US" dirty="0" err="1"/>
              <a:t>WebAssembly</a:t>
            </a:r>
            <a:r>
              <a:rPr lang="en-US" dirty="0"/>
              <a:t> </a:t>
            </a:r>
            <a:r>
              <a:rPr lang="zh-CN" altLang="en-US" dirty="0"/>
              <a:t>特性</a:t>
            </a:r>
            <a:endParaRPr lang="en-US" dirty="0"/>
          </a:p>
        </p:txBody>
      </p:sp>
    </p:spTree>
    <p:extLst>
      <p:ext uri="{BB962C8B-B14F-4D97-AF65-F5344CB8AC3E}">
        <p14:creationId xmlns:p14="http://schemas.microsoft.com/office/powerpoint/2010/main" val="162367704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5CD127A-6DEB-4ADA-BC43-4C448ABCF98B}"/>
              </a:ext>
            </a:extLst>
          </p:cNvPr>
          <p:cNvSpPr>
            <a:spLocks noGrp="1"/>
          </p:cNvSpPr>
          <p:nvPr>
            <p:ph type="body" sz="quarter" idx="10"/>
          </p:nvPr>
        </p:nvSpPr>
        <p:spPr>
          <a:xfrm>
            <a:off x="269239" y="1189177"/>
            <a:ext cx="11653523" cy="3249864"/>
          </a:xfrm>
        </p:spPr>
        <p:txBody>
          <a:bodyPr/>
          <a:lstStyle/>
          <a:p>
            <a:r>
              <a:rPr lang="en-US" dirty="0" err="1"/>
              <a:t>Blazor</a:t>
            </a:r>
            <a:r>
              <a:rPr lang="en-US" dirty="0"/>
              <a:t> + Electron</a:t>
            </a:r>
          </a:p>
          <a:p>
            <a:pPr lvl="1"/>
            <a:r>
              <a:rPr lang="en-US" dirty="0">
                <a:hlinkClick r:id="rId2"/>
              </a:rPr>
              <a:t>https://aka.ms/blazorelectron</a:t>
            </a:r>
            <a:endParaRPr lang="en-US" dirty="0"/>
          </a:p>
          <a:p>
            <a:r>
              <a:rPr lang="en-US" dirty="0" err="1"/>
              <a:t>Blazor</a:t>
            </a:r>
            <a:r>
              <a:rPr lang="en-US" dirty="0"/>
              <a:t> + </a:t>
            </a:r>
            <a:r>
              <a:rPr lang="en-US" dirty="0" err="1"/>
              <a:t>WebWindow</a:t>
            </a:r>
            <a:endParaRPr lang="en-US" dirty="0"/>
          </a:p>
          <a:p>
            <a:pPr lvl="1"/>
            <a:r>
              <a:rPr lang="en-US" dirty="0">
                <a:hlinkClick r:id="rId3"/>
              </a:rPr>
              <a:t>https://aka.ms/webwindow</a:t>
            </a:r>
            <a:r>
              <a:rPr lang="en-US" dirty="0"/>
              <a:t> </a:t>
            </a:r>
          </a:p>
          <a:p>
            <a:pPr lvl="1"/>
            <a:endParaRPr lang="en-US" dirty="0"/>
          </a:p>
          <a:p>
            <a:r>
              <a:rPr lang="zh-CN" altLang="en-US" dirty="0"/>
              <a:t>探索</a:t>
            </a:r>
            <a:r>
              <a:rPr lang="en-US" dirty="0"/>
              <a:t> </a:t>
            </a:r>
            <a:r>
              <a:rPr lang="en-US" dirty="0" err="1"/>
              <a:t>Blazor</a:t>
            </a:r>
            <a:r>
              <a:rPr lang="en-US" dirty="0"/>
              <a:t> Hybrid </a:t>
            </a:r>
            <a:r>
              <a:rPr lang="zh-CN" altLang="en-US" dirty="0"/>
              <a:t>场景也是</a:t>
            </a:r>
            <a:r>
              <a:rPr lang="en-US" dirty="0"/>
              <a:t>.NET 5</a:t>
            </a:r>
            <a:r>
              <a:rPr lang="zh-CN" altLang="en-US" dirty="0"/>
              <a:t>的一个主题</a:t>
            </a:r>
            <a:endParaRPr lang="en-US" dirty="0"/>
          </a:p>
        </p:txBody>
      </p:sp>
      <p:sp>
        <p:nvSpPr>
          <p:cNvPr id="3" name="Title 2">
            <a:extLst>
              <a:ext uri="{FF2B5EF4-FFF2-40B4-BE49-F238E27FC236}">
                <a16:creationId xmlns:a16="http://schemas.microsoft.com/office/drawing/2014/main" id="{29FD6CD5-593B-406C-A1B7-FB7FF483A021}"/>
              </a:ext>
            </a:extLst>
          </p:cNvPr>
          <p:cNvSpPr>
            <a:spLocks noGrp="1"/>
          </p:cNvSpPr>
          <p:nvPr>
            <p:ph type="title"/>
          </p:nvPr>
        </p:nvSpPr>
        <p:spPr/>
        <p:txBody>
          <a:bodyPr/>
          <a:lstStyle/>
          <a:p>
            <a:r>
              <a:rPr lang="en-US" dirty="0" err="1"/>
              <a:t>Blazor</a:t>
            </a:r>
            <a:r>
              <a:rPr lang="en-US" dirty="0"/>
              <a:t> Hybrid </a:t>
            </a:r>
            <a:r>
              <a:rPr lang="zh-CN" altLang="en-US" dirty="0"/>
              <a:t>实验</a:t>
            </a:r>
            <a:endParaRPr lang="en-US" dirty="0"/>
          </a:p>
        </p:txBody>
      </p:sp>
    </p:spTree>
    <p:extLst>
      <p:ext uri="{BB962C8B-B14F-4D97-AF65-F5344CB8AC3E}">
        <p14:creationId xmlns:p14="http://schemas.microsoft.com/office/powerpoint/2010/main" val="417525216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82AA190C-23F7-42EB-A377-9D58CA2D07D7}"/>
              </a:ext>
            </a:extLst>
          </p:cNvPr>
          <p:cNvSpPr>
            <a:spLocks noGrp="1"/>
          </p:cNvSpPr>
          <p:nvPr>
            <p:ph type="title"/>
          </p:nvPr>
        </p:nvSpPr>
        <p:spPr/>
        <p:txBody>
          <a:bodyPr/>
          <a:lstStyle/>
          <a:p>
            <a:r>
              <a:rPr lang="en-US" dirty="0"/>
              <a:t>.NET </a:t>
            </a:r>
            <a:r>
              <a:rPr lang="zh-CN" altLang="en-US" dirty="0"/>
              <a:t>社区持续发展</a:t>
            </a:r>
            <a:endParaRPr lang="en-US" dirty="0"/>
          </a:p>
        </p:txBody>
      </p:sp>
      <p:grpSp>
        <p:nvGrpSpPr>
          <p:cNvPr id="4" name="Group 3">
            <a:extLst>
              <a:ext uri="{FF2B5EF4-FFF2-40B4-BE49-F238E27FC236}">
                <a16:creationId xmlns:a16="http://schemas.microsoft.com/office/drawing/2014/main" id="{670C6F87-1CF2-4465-BF42-2B11F485F6EF}"/>
              </a:ext>
            </a:extLst>
          </p:cNvPr>
          <p:cNvGrpSpPr/>
          <p:nvPr/>
        </p:nvGrpSpPr>
        <p:grpSpPr>
          <a:xfrm>
            <a:off x="799514" y="2274570"/>
            <a:ext cx="2126566" cy="3063383"/>
            <a:chOff x="799514" y="2274570"/>
            <a:chExt cx="2126566" cy="3063383"/>
          </a:xfrm>
        </p:grpSpPr>
        <p:sp>
          <p:nvSpPr>
            <p:cNvPr id="3" name="Oval 2">
              <a:extLst>
                <a:ext uri="{FF2B5EF4-FFF2-40B4-BE49-F238E27FC236}">
                  <a16:creationId xmlns:a16="http://schemas.microsoft.com/office/drawing/2014/main" id="{7FDD315D-563A-444E-932C-63AEEF5785D3}"/>
                </a:ext>
              </a:extLst>
            </p:cNvPr>
            <p:cNvSpPr/>
            <p:nvPr/>
          </p:nvSpPr>
          <p:spPr bwMode="auto">
            <a:xfrm>
              <a:off x="822960" y="2274570"/>
              <a:ext cx="2103120" cy="210312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6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820A2547-7A14-4CEA-8338-989DA851CBE5}"/>
                </a:ext>
              </a:extLst>
            </p:cNvPr>
            <p:cNvSpPr/>
            <p:nvPr/>
          </p:nvSpPr>
          <p:spPr bwMode="auto">
            <a:xfrm>
              <a:off x="799514" y="2664017"/>
              <a:ext cx="2103120" cy="107314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4000" b="1">
                  <a:gradFill>
                    <a:gsLst>
                      <a:gs pos="0">
                        <a:srgbClr val="FFFFFF"/>
                      </a:gs>
                      <a:gs pos="100000">
                        <a:srgbClr val="FFFFFF"/>
                      </a:gs>
                    </a:gsLst>
                    <a:lin ang="5400000" scaled="0"/>
                  </a:gradFill>
                  <a:ea typeface="Segoe UI" pitchFamily="34" charset="0"/>
                  <a:cs typeface="Segoe UI" pitchFamily="34" charset="0"/>
                </a:rPr>
                <a:t>&gt;1  </a:t>
              </a:r>
              <a:r>
                <a:rPr lang="en-US" sz="3200" b="1">
                  <a:gradFill>
                    <a:gsLst>
                      <a:gs pos="0">
                        <a:srgbClr val="FFFFFF"/>
                      </a:gs>
                      <a:gs pos="100000">
                        <a:srgbClr val="FFFFFF"/>
                      </a:gs>
                    </a:gsLst>
                    <a:lin ang="5400000" scaled="0"/>
                  </a:gradFill>
                  <a:ea typeface="Segoe UI" pitchFamily="34" charset="0"/>
                  <a:cs typeface="Segoe UI" pitchFamily="34" charset="0"/>
                </a:rPr>
                <a:t>million</a:t>
              </a:r>
            </a:p>
          </p:txBody>
        </p:sp>
        <p:sp>
          <p:nvSpPr>
            <p:cNvPr id="6" name="TextBox 5">
              <a:extLst>
                <a:ext uri="{FF2B5EF4-FFF2-40B4-BE49-F238E27FC236}">
                  <a16:creationId xmlns:a16="http://schemas.microsoft.com/office/drawing/2014/main" id="{1B7A4692-19C9-4843-B190-67DA48D0BAF7}"/>
                </a:ext>
              </a:extLst>
            </p:cNvPr>
            <p:cNvSpPr txBox="1"/>
            <p:nvPr/>
          </p:nvSpPr>
          <p:spPr>
            <a:xfrm>
              <a:off x="811237" y="4377690"/>
              <a:ext cx="2103120"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a:gradFill>
                    <a:gsLst>
                      <a:gs pos="2917">
                        <a:schemeClr val="tx1"/>
                      </a:gs>
                      <a:gs pos="30000">
                        <a:schemeClr val="tx1"/>
                      </a:gs>
                    </a:gsLst>
                    <a:lin ang="5400000" scaled="0"/>
                  </a:gradFill>
                </a:rPr>
                <a:t>.NET Core developers</a:t>
              </a:r>
            </a:p>
          </p:txBody>
        </p:sp>
      </p:grpSp>
      <p:grpSp>
        <p:nvGrpSpPr>
          <p:cNvPr id="7" name="Group 6">
            <a:extLst>
              <a:ext uri="{FF2B5EF4-FFF2-40B4-BE49-F238E27FC236}">
                <a16:creationId xmlns:a16="http://schemas.microsoft.com/office/drawing/2014/main" id="{0BA9793B-C9B7-4DF6-A26C-335DED4745A1}"/>
              </a:ext>
            </a:extLst>
          </p:cNvPr>
          <p:cNvGrpSpPr/>
          <p:nvPr/>
        </p:nvGrpSpPr>
        <p:grpSpPr>
          <a:xfrm>
            <a:off x="4557743" y="2274570"/>
            <a:ext cx="2846070" cy="3059247"/>
            <a:chOff x="4557743" y="2274570"/>
            <a:chExt cx="2846070" cy="3059247"/>
          </a:xfrm>
        </p:grpSpPr>
        <p:sp>
          <p:nvSpPr>
            <p:cNvPr id="8" name="Oval 7">
              <a:extLst>
                <a:ext uri="{FF2B5EF4-FFF2-40B4-BE49-F238E27FC236}">
                  <a16:creationId xmlns:a16="http://schemas.microsoft.com/office/drawing/2014/main" id="{397191AF-C498-4978-99D0-4D86F4340C38}"/>
                </a:ext>
              </a:extLst>
            </p:cNvPr>
            <p:cNvSpPr/>
            <p:nvPr/>
          </p:nvSpPr>
          <p:spPr bwMode="auto">
            <a:xfrm>
              <a:off x="4902684" y="2274570"/>
              <a:ext cx="2103120" cy="210312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29BA0300-81FA-464C-A69D-4C455D6E8B15}"/>
                </a:ext>
              </a:extLst>
            </p:cNvPr>
            <p:cNvSpPr/>
            <p:nvPr/>
          </p:nvSpPr>
          <p:spPr bwMode="auto">
            <a:xfrm>
              <a:off x="4902684" y="2693946"/>
              <a:ext cx="2103120" cy="107314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4000" b="1">
                  <a:gradFill>
                    <a:gsLst>
                      <a:gs pos="0">
                        <a:srgbClr val="FFFFFF"/>
                      </a:gs>
                      <a:gs pos="100000">
                        <a:srgbClr val="FFFFFF"/>
                      </a:gs>
                    </a:gsLst>
                    <a:lin ang="5400000" scaled="0"/>
                  </a:gradFill>
                  <a:ea typeface="Segoe UI" pitchFamily="34" charset="0"/>
                  <a:cs typeface="Segoe UI" pitchFamily="34" charset="0"/>
                </a:rPr>
                <a:t>&gt;100</a:t>
              </a:r>
            </a:p>
            <a:p>
              <a:pPr algn="ctr" defTabSz="932472" fontAlgn="base">
                <a:lnSpc>
                  <a:spcPct val="90000"/>
                </a:lnSpc>
                <a:spcBef>
                  <a:spcPct val="0"/>
                </a:spcBef>
                <a:spcAft>
                  <a:spcPct val="0"/>
                </a:spcAft>
              </a:pPr>
              <a:r>
                <a:rPr lang="en-US" sz="2800" b="1">
                  <a:gradFill>
                    <a:gsLst>
                      <a:gs pos="0">
                        <a:srgbClr val="FFFFFF"/>
                      </a:gs>
                      <a:gs pos="100000">
                        <a:srgbClr val="FFFFFF"/>
                      </a:gs>
                    </a:gsLst>
                    <a:lin ang="5400000" scaled="0"/>
                  </a:gradFill>
                  <a:ea typeface="Segoe UI" pitchFamily="34" charset="0"/>
                  <a:cs typeface="Segoe UI" pitchFamily="34" charset="0"/>
                </a:rPr>
                <a:t>thousand</a:t>
              </a:r>
              <a:endParaRPr lang="en-US" sz="2000" b="1">
                <a:gradFill>
                  <a:gsLst>
                    <a:gs pos="0">
                      <a:srgbClr val="FFFFFF"/>
                    </a:gs>
                    <a:gs pos="100000">
                      <a:srgbClr val="FFFFFF"/>
                    </a:gs>
                  </a:gsLst>
                  <a:lin ang="5400000" scaled="0"/>
                </a:gradFill>
                <a:ea typeface="Segoe UI" pitchFamily="34" charset="0"/>
                <a:cs typeface="Segoe UI" pitchFamily="34" charset="0"/>
              </a:endParaRPr>
            </a:p>
          </p:txBody>
        </p:sp>
        <p:sp>
          <p:nvSpPr>
            <p:cNvPr id="15" name="TextBox 14">
              <a:extLst>
                <a:ext uri="{FF2B5EF4-FFF2-40B4-BE49-F238E27FC236}">
                  <a16:creationId xmlns:a16="http://schemas.microsoft.com/office/drawing/2014/main" id="{3AB466EF-6774-49C5-A847-F3339F1694B3}"/>
                </a:ext>
              </a:extLst>
            </p:cNvPr>
            <p:cNvSpPr txBox="1"/>
            <p:nvPr/>
          </p:nvSpPr>
          <p:spPr>
            <a:xfrm>
              <a:off x="4557743" y="4373554"/>
              <a:ext cx="2846070"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a:gradFill>
                    <a:gsLst>
                      <a:gs pos="2917">
                        <a:schemeClr val="tx1"/>
                      </a:gs>
                      <a:gs pos="30000">
                        <a:schemeClr val="tx1"/>
                      </a:gs>
                    </a:gsLst>
                    <a:lin ang="5400000" scaled="0"/>
                  </a:gradFill>
                </a:rPr>
                <a:t>Accepted community PRs</a:t>
              </a:r>
            </a:p>
          </p:txBody>
        </p:sp>
      </p:grpSp>
      <p:sp>
        <p:nvSpPr>
          <p:cNvPr id="17" name="Rectangle 16">
            <a:extLst>
              <a:ext uri="{FF2B5EF4-FFF2-40B4-BE49-F238E27FC236}">
                <a16:creationId xmlns:a16="http://schemas.microsoft.com/office/drawing/2014/main" id="{38220672-E72E-40DF-BEB9-ABD06D0DDACD}"/>
              </a:ext>
            </a:extLst>
          </p:cNvPr>
          <p:cNvSpPr/>
          <p:nvPr/>
        </p:nvSpPr>
        <p:spPr>
          <a:xfrm>
            <a:off x="8828516" y="3874957"/>
            <a:ext cx="2846070" cy="590931"/>
          </a:xfrm>
          <a:prstGeom prst="rect">
            <a:avLst/>
          </a:prstGeom>
        </p:spPr>
        <p:txBody>
          <a:bodyPr wrap="square">
            <a:spAutoFit/>
          </a:bodyPr>
          <a:lstStyle/>
          <a:p>
            <a:pPr algn="ctr" defTabSz="932472" fontAlgn="base">
              <a:lnSpc>
                <a:spcPct val="90000"/>
              </a:lnSpc>
              <a:spcBef>
                <a:spcPct val="0"/>
              </a:spcBef>
              <a:spcAft>
                <a:spcPct val="0"/>
              </a:spcAft>
            </a:pPr>
            <a:endParaRPr lang="en-US">
              <a:solidFill>
                <a:srgbClr val="FF0000"/>
              </a:solidFill>
              <a:ea typeface="Segoe UI" pitchFamily="34" charset="0"/>
              <a:cs typeface="Segoe UI" pitchFamily="34" charset="0"/>
            </a:endParaRPr>
          </a:p>
          <a:p>
            <a:pPr algn="ctr" defTabSz="932472" fontAlgn="base">
              <a:lnSpc>
                <a:spcPct val="90000"/>
              </a:lnSpc>
              <a:spcBef>
                <a:spcPct val="0"/>
              </a:spcBef>
              <a:spcAft>
                <a:spcPct val="0"/>
              </a:spcAft>
            </a:pPr>
            <a:endParaRPr lang="en-US">
              <a:solidFill>
                <a:srgbClr val="FF0000"/>
              </a:soli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4621638C-8022-4A39-B34C-BC21EDEBDFDF}"/>
              </a:ext>
            </a:extLst>
          </p:cNvPr>
          <p:cNvGrpSpPr/>
          <p:nvPr/>
        </p:nvGrpSpPr>
        <p:grpSpPr>
          <a:xfrm>
            <a:off x="8996815" y="2274570"/>
            <a:ext cx="2339340" cy="2726849"/>
            <a:chOff x="8996815" y="2274570"/>
            <a:chExt cx="2339340" cy="2726849"/>
          </a:xfrm>
        </p:grpSpPr>
        <p:sp>
          <p:nvSpPr>
            <p:cNvPr id="16" name="Oval 15">
              <a:extLst>
                <a:ext uri="{FF2B5EF4-FFF2-40B4-BE49-F238E27FC236}">
                  <a16:creationId xmlns:a16="http://schemas.microsoft.com/office/drawing/2014/main" id="{18A2B5E0-DC69-4568-819A-8343DEE07AB9}"/>
                </a:ext>
              </a:extLst>
            </p:cNvPr>
            <p:cNvSpPr/>
            <p:nvPr/>
          </p:nvSpPr>
          <p:spPr bwMode="auto">
            <a:xfrm>
              <a:off x="9072356" y="2274570"/>
              <a:ext cx="2103120" cy="210312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600">
                <a:solidFill>
                  <a:srgbClr val="FF0000"/>
                </a:solidFill>
                <a:ea typeface="Segoe UI" pitchFamily="34" charset="0"/>
                <a:cs typeface="Segoe UI" pitchFamily="34" charset="0"/>
              </a:endParaRPr>
            </a:p>
            <a:p>
              <a:pPr algn="ctr" defTabSz="932472" fontAlgn="base">
                <a:lnSpc>
                  <a:spcPct val="90000"/>
                </a:lnSpc>
                <a:spcBef>
                  <a:spcPct val="0"/>
                </a:spcBef>
                <a:spcAft>
                  <a:spcPct val="0"/>
                </a:spcAft>
              </a:pPr>
              <a:endParaRPr lang="en-US" sz="1600">
                <a:solidFill>
                  <a:srgbClr val="FF0000"/>
                </a:solidFill>
                <a:ea typeface="Segoe UI" pitchFamily="34" charset="0"/>
                <a:cs typeface="Segoe UI" pitchFamily="34" charset="0"/>
              </a:endParaRPr>
            </a:p>
          </p:txBody>
        </p:sp>
        <p:sp>
          <p:nvSpPr>
            <p:cNvPr id="18" name="TextBox 17">
              <a:extLst>
                <a:ext uri="{FF2B5EF4-FFF2-40B4-BE49-F238E27FC236}">
                  <a16:creationId xmlns:a16="http://schemas.microsoft.com/office/drawing/2014/main" id="{12D8DB6D-5805-4C13-8ED4-D3A2B85E2D56}"/>
                </a:ext>
              </a:extLst>
            </p:cNvPr>
            <p:cNvSpPr txBox="1"/>
            <p:nvPr/>
          </p:nvSpPr>
          <p:spPr>
            <a:xfrm>
              <a:off x="9212153" y="2646292"/>
              <a:ext cx="1859867" cy="1458861"/>
            </a:xfrm>
            <a:prstGeom prst="rect">
              <a:avLst/>
            </a:prstGeom>
            <a:noFill/>
          </p:spPr>
          <p:txBody>
            <a:bodyPr wrap="square" lIns="182880" tIns="146304" rIns="182880" bIns="146304" rtlCol="0">
              <a:spAutoFit/>
            </a:bodyPr>
            <a:lstStyle/>
            <a:p>
              <a:pPr algn="ctr">
                <a:lnSpc>
                  <a:spcPct val="90000"/>
                </a:lnSpc>
                <a:spcAft>
                  <a:spcPts val="600"/>
                </a:spcAft>
              </a:pPr>
              <a:r>
                <a:rPr lang="en-US" sz="2800" b="1">
                  <a:solidFill>
                    <a:schemeClr val="bg1"/>
                  </a:solidFill>
                </a:rPr>
                <a:t>Fastest adopted version</a:t>
              </a:r>
            </a:p>
          </p:txBody>
        </p:sp>
        <p:sp>
          <p:nvSpPr>
            <p:cNvPr id="19" name="TextBox 18">
              <a:extLst>
                <a:ext uri="{FF2B5EF4-FFF2-40B4-BE49-F238E27FC236}">
                  <a16:creationId xmlns:a16="http://schemas.microsoft.com/office/drawing/2014/main" id="{B404D212-00F5-49B0-A68B-F67C2A5BCB4B}"/>
                </a:ext>
              </a:extLst>
            </p:cNvPr>
            <p:cNvSpPr txBox="1"/>
            <p:nvPr/>
          </p:nvSpPr>
          <p:spPr>
            <a:xfrm>
              <a:off x="8996815" y="4373555"/>
              <a:ext cx="2339340"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b="1">
                  <a:gradFill>
                    <a:gsLst>
                      <a:gs pos="2917">
                        <a:schemeClr val="tx1"/>
                      </a:gs>
                      <a:gs pos="30000">
                        <a:schemeClr val="tx1"/>
                      </a:gs>
                    </a:gsLst>
                    <a:lin ang="5400000" scaled="0"/>
                  </a:gradFill>
                </a:rPr>
                <a:t>.NET Core 3</a:t>
              </a:r>
            </a:p>
          </p:txBody>
        </p:sp>
      </p:grpSp>
    </p:spTree>
    <p:extLst>
      <p:ext uri="{BB962C8B-B14F-4D97-AF65-F5344CB8AC3E}">
        <p14:creationId xmlns:p14="http://schemas.microsoft.com/office/powerpoint/2010/main" val="27433131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EFE669A9-03CA-4290-B0F3-1A0C53FA999A}"/>
              </a:ext>
            </a:extLst>
          </p:cNvPr>
          <p:cNvSpPr txBox="1">
            <a:spLocks/>
          </p:cNvSpPr>
          <p:nvPr/>
        </p:nvSpPr>
        <p:spPr>
          <a:xfrm>
            <a:off x="1843258" y="2019844"/>
            <a:ext cx="7566661" cy="4985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3600" b="0" i="1" u="none" strike="noStrike" kern="1200" cap="none" spc="-50" normalizeH="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Experimental</a:t>
            </a:r>
            <a:r>
              <a:rPr kumimoji="0" lang="en-US" sz="3600" b="0" i="0" u="none" strike="noStrike" kern="1200" cap="none" spc="-50" normalizeH="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Mobile </a:t>
            </a:r>
            <a:r>
              <a:rPr kumimoji="0" lang="en-US" sz="3600" b="0" i="0" u="none" strike="noStrike" kern="1200" cap="none" spc="-50" normalizeH="0" noProof="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Blazor</a:t>
            </a:r>
            <a:r>
              <a:rPr kumimoji="0" lang="en-US" sz="3600" b="0" i="0" u="none" strike="noStrike" kern="1200" cap="none" spc="-50" normalizeH="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Bindings</a:t>
            </a:r>
            <a:endParaRPr kumimoji="0" lang="en-US" sz="3600" b="0" i="0" u="none" strike="noStrike" kern="1200" cap="none" spc="-50" normalizeH="0" baseline="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p:txBody>
      </p:sp>
      <p:sp>
        <p:nvSpPr>
          <p:cNvPr id="3" name="Rectangle: Rounded Corners 2">
            <a:extLst>
              <a:ext uri="{FF2B5EF4-FFF2-40B4-BE49-F238E27FC236}">
                <a16:creationId xmlns:a16="http://schemas.microsoft.com/office/drawing/2014/main" id="{E9BFADEA-C845-4610-B907-8074EB07AD75}"/>
              </a:ext>
            </a:extLst>
          </p:cNvPr>
          <p:cNvSpPr/>
          <p:nvPr/>
        </p:nvSpPr>
        <p:spPr bwMode="auto">
          <a:xfrm>
            <a:off x="1843258" y="1354197"/>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200" normalizeH="0" baseline="0" noProof="0">
                <a:ln>
                  <a:noFill/>
                </a:ln>
                <a:gradFill>
                  <a:gsLst>
                    <a:gs pos="0">
                      <a:srgbClr val="002050"/>
                    </a:gs>
                    <a:gs pos="100000">
                      <a:srgbClr val="002050"/>
                    </a:gs>
                  </a:gsLst>
                  <a:lin ang="5400000" scaled="0"/>
                </a:gradFill>
                <a:effectLst/>
                <a:uLnTx/>
                <a:uFillTx/>
                <a:latin typeface="Segoe UI"/>
                <a:ea typeface="+mn-ea"/>
                <a:cs typeface="Segoe UI" pitchFamily="34" charset="0"/>
              </a:rPr>
              <a:t>ANNOUNCING</a:t>
            </a:r>
          </a:p>
        </p:txBody>
      </p:sp>
      <p:pic>
        <p:nvPicPr>
          <p:cNvPr id="5" name="Picture 4" descr="A screen shot of a computer&#10;&#10;Description automatically generated">
            <a:extLst>
              <a:ext uri="{FF2B5EF4-FFF2-40B4-BE49-F238E27FC236}">
                <a16:creationId xmlns:a16="http://schemas.microsoft.com/office/drawing/2014/main" id="{04E88B34-65A6-44E5-B521-CD04C0B303E3}"/>
              </a:ext>
            </a:extLst>
          </p:cNvPr>
          <p:cNvPicPr>
            <a:picLocks noChangeAspect="1"/>
          </p:cNvPicPr>
          <p:nvPr/>
        </p:nvPicPr>
        <p:blipFill rotWithShape="1">
          <a:blip r:embed="rId3">
            <a:extLst>
              <a:ext uri="{28A0092B-C50C-407E-A947-70E740481C1C}">
                <a14:useLocalDpi xmlns:a14="http://schemas.microsoft.com/office/drawing/2010/main" val="0"/>
              </a:ext>
            </a:extLst>
          </a:blip>
          <a:srcRect b="29786"/>
          <a:stretch/>
        </p:blipFill>
        <p:spPr>
          <a:xfrm>
            <a:off x="8089253" y="3252214"/>
            <a:ext cx="3276000" cy="4815281"/>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637EFBEA-A3AF-49CE-B72E-4050A57C99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0495" y="4444920"/>
            <a:ext cx="2144632" cy="2144632"/>
          </a:xfrm>
          <a:prstGeom prst="rect">
            <a:avLst/>
          </a:prstGeom>
        </p:spPr>
      </p:pic>
      <p:sp>
        <p:nvSpPr>
          <p:cNvPr id="9" name="TextBox 8">
            <a:extLst>
              <a:ext uri="{FF2B5EF4-FFF2-40B4-BE49-F238E27FC236}">
                <a16:creationId xmlns:a16="http://schemas.microsoft.com/office/drawing/2014/main" id="{8AF55551-FDCB-4042-8FB1-E039D40A037A}"/>
              </a:ext>
            </a:extLst>
          </p:cNvPr>
          <p:cNvSpPr txBox="1"/>
          <p:nvPr/>
        </p:nvSpPr>
        <p:spPr>
          <a:xfrm>
            <a:off x="1715858" y="5659855"/>
            <a:ext cx="8031715"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C000"/>
                </a:solidFill>
                <a:effectLst/>
                <a:uLnTx/>
                <a:uFillTx/>
                <a:latin typeface="Segoe UI"/>
                <a:ea typeface="+mn-ea"/>
                <a:cs typeface="+mn-cs"/>
              </a:rPr>
              <a:t>aka.ms/</a:t>
            </a:r>
            <a:r>
              <a:rPr kumimoji="0" lang="en-US" sz="2400" b="0" i="0" u="none" strike="noStrike" kern="1200" cap="none" spc="0" normalizeH="0" baseline="0" noProof="0" err="1">
                <a:ln>
                  <a:noFill/>
                </a:ln>
                <a:solidFill>
                  <a:srgbClr val="FFC000"/>
                </a:solidFill>
                <a:effectLst/>
                <a:uLnTx/>
                <a:uFillTx/>
                <a:latin typeface="Segoe UI"/>
                <a:ea typeface="+mn-ea"/>
                <a:cs typeface="+mn-cs"/>
              </a:rPr>
              <a:t>mobileblazorbindings</a:t>
            </a:r>
            <a:r>
              <a:rPr kumimoji="0" lang="en-US" sz="2400" b="0" i="0" u="none" strike="noStrike" kern="1200" cap="none" spc="0" normalizeH="0" baseline="0" noProof="0">
                <a:ln>
                  <a:noFill/>
                </a:ln>
                <a:solidFill>
                  <a:srgbClr val="FFC000"/>
                </a:solidFill>
                <a:effectLst/>
                <a:uLnTx/>
                <a:uFillTx/>
                <a:latin typeface="Segoe UI"/>
                <a:ea typeface="+mn-ea"/>
                <a:cs typeface="+mn-cs"/>
              </a:rPr>
              <a:t> </a:t>
            </a:r>
          </a:p>
        </p:txBody>
      </p:sp>
      <p:sp>
        <p:nvSpPr>
          <p:cNvPr id="10" name="Title 3">
            <a:extLst>
              <a:ext uri="{FF2B5EF4-FFF2-40B4-BE49-F238E27FC236}">
                <a16:creationId xmlns:a16="http://schemas.microsoft.com/office/drawing/2014/main" id="{D5654EE8-8C67-4B8E-86C2-53D3E6832CA3}"/>
              </a:ext>
            </a:extLst>
          </p:cNvPr>
          <p:cNvSpPr txBox="1">
            <a:spLocks/>
          </p:cNvSpPr>
          <p:nvPr/>
        </p:nvSpPr>
        <p:spPr>
          <a:xfrm>
            <a:off x="1843258" y="2873431"/>
            <a:ext cx="7883995" cy="329320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0"/>
              </a:spcAft>
              <a:buClrTx/>
              <a:buSzPct val="90000"/>
              <a:buFontTx/>
              <a:buNone/>
              <a:tabLst/>
              <a:defRPr/>
            </a:pPr>
            <a:r>
              <a:rPr kumimoji="0" lang="en-US" sz="20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Build native mobile apps </a:t>
            </a:r>
            <a:r>
              <a:rPr kumimoji="0" lang="en-US" sz="2000" b="0" i="1"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a typeface="+mn-ea"/>
                <a:cs typeface="Segoe UI" pitchFamily="34" charset="0"/>
              </a:rPr>
              <a:t>with Blazor</a:t>
            </a:r>
          </a:p>
          <a:p>
            <a:pPr>
              <a:lnSpc>
                <a:spcPct val="90000"/>
              </a:lnSpc>
              <a:spcBef>
                <a:spcPts val="1200"/>
              </a:spcBef>
              <a:buSzPct val="90000"/>
              <a:defRPr/>
            </a:pPr>
            <a:r>
              <a:rPr lang="en-US" sz="2000" spc="0">
                <a:gradFill>
                  <a:gsLst>
                    <a:gs pos="1250">
                      <a:srgbClr val="FFFFFF"/>
                    </a:gs>
                    <a:gs pos="100000">
                      <a:srgbClr val="FFFFFF"/>
                    </a:gs>
                  </a:gsLst>
                  <a:lin ang="5400000" scaled="0"/>
                </a:gradFill>
                <a:latin typeface="Segoe UI"/>
                <a:cs typeface="Segoe UI"/>
              </a:rPr>
              <a:t>Use your familiar web skills: Razor, C#, CSS</a:t>
            </a:r>
          </a:p>
          <a:p>
            <a:pPr>
              <a:lnSpc>
                <a:spcPct val="90000"/>
              </a:lnSpc>
              <a:spcBef>
                <a:spcPts val="1200"/>
              </a:spcBef>
              <a:buSzPct val="90000"/>
              <a:defRPr/>
            </a:pPr>
            <a:r>
              <a:rPr lang="en-US" sz="2000" spc="0">
                <a:gradFill>
                  <a:gsLst>
                    <a:gs pos="1250">
                      <a:srgbClr val="FFFFFF"/>
                    </a:gs>
                    <a:gs pos="100000">
                      <a:srgbClr val="FFFFFF"/>
                    </a:gs>
                  </a:gsLst>
                  <a:lin ang="5400000" scaled="0"/>
                </a:gradFill>
                <a:latin typeface="Segoe UI"/>
                <a:cs typeface="Segoe UI"/>
              </a:rPr>
              <a:t>Rich set of native mobile components</a:t>
            </a:r>
            <a:endParaRPr lang="en-US" sz="2000" b="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endParaRPr>
          </a:p>
          <a:p>
            <a:pPr>
              <a:lnSpc>
                <a:spcPct val="90000"/>
              </a:lnSpc>
              <a:spcBef>
                <a:spcPts val="1200"/>
              </a:spcBef>
              <a:buSzPct val="90000"/>
              <a:defRPr/>
            </a:pPr>
            <a:r>
              <a:rPr lang="en-US" sz="2000" spc="0">
                <a:gradFill>
                  <a:gsLst>
                    <a:gs pos="1250">
                      <a:srgbClr val="FFFFFF"/>
                    </a:gs>
                    <a:gs pos="100000">
                      <a:srgbClr val="FFFFFF"/>
                    </a:gs>
                  </a:gsLst>
                  <a:lin ang="5400000" scaled="0"/>
                </a:gradFill>
                <a:latin typeface="Segoe UI"/>
                <a:cs typeface="Segoe UI"/>
              </a:rPr>
              <a:t>100% access to native APIs: GPS, Media, &amp; more</a:t>
            </a:r>
            <a:endParaRPr lang="en-US" sz="2000" b="0" i="0" u="none" strike="noStrike" kern="1200" cap="none" spc="0" normalizeH="0" baseline="0" noProof="0">
              <a:ln w="3175">
                <a:noFill/>
              </a:ln>
              <a:gradFill>
                <a:gsLst>
                  <a:gs pos="1250">
                    <a:srgbClr val="FFFFFF"/>
                  </a:gs>
                  <a:gs pos="100000">
                    <a:srgbClr val="FFFFFF"/>
                  </a:gs>
                </a:gsLst>
                <a:lin ang="5400000" scaled="0"/>
              </a:gradFill>
              <a:effectLst/>
              <a:uLnTx/>
              <a:uFillTx/>
              <a:latin typeface="Segoe UI"/>
              <a:cs typeface="Segoe UI" pitchFamily="34" charset="0"/>
            </a:endParaRPr>
          </a:p>
          <a:p>
            <a:pPr>
              <a:lnSpc>
                <a:spcPct val="90000"/>
              </a:lnSpc>
              <a:spcBef>
                <a:spcPts val="1200"/>
              </a:spcBef>
              <a:buSzPct val="90000"/>
              <a:defRPr/>
            </a:pPr>
            <a:r>
              <a:rPr lang="en-US" sz="2000" spc="0">
                <a:gradFill>
                  <a:gsLst>
                    <a:gs pos="1250">
                      <a:srgbClr val="FFFFFF"/>
                    </a:gs>
                    <a:gs pos="100000">
                      <a:srgbClr val="FFFFFF"/>
                    </a:gs>
                  </a:gsLst>
                  <a:lin ang="5400000" scaled="0"/>
                </a:gradFill>
                <a:latin typeface="Segoe UI"/>
                <a:cs typeface="Segoe UI"/>
              </a:rPr>
              <a:t>Use existing ecosystem of NuGet libraries for mobile</a:t>
            </a:r>
          </a:p>
          <a:p>
            <a:pPr>
              <a:lnSpc>
                <a:spcPct val="90000"/>
              </a:lnSpc>
              <a:spcBef>
                <a:spcPts val="1200"/>
              </a:spcBef>
              <a:buSzPct val="90000"/>
              <a:defRPr/>
            </a:pPr>
            <a:r>
              <a:rPr lang="en-US" sz="2000" spc="0">
                <a:gradFill>
                  <a:gsLst>
                    <a:gs pos="1250">
                      <a:srgbClr val="FFFFFF"/>
                    </a:gs>
                    <a:gs pos="100000">
                      <a:srgbClr val="FFFFFF"/>
                    </a:gs>
                  </a:gsLst>
                  <a:lin ang="5400000" scaled="0"/>
                </a:gradFill>
                <a:latin typeface="Segoe UI"/>
                <a:cs typeface="Segoe UI"/>
              </a:rPr>
              <a:t>All in .NET</a:t>
            </a:r>
            <a:endParaRPr lang="en-US" sz="2000" spc="0">
              <a:gradFill>
                <a:gsLst>
                  <a:gs pos="1250">
                    <a:srgbClr val="FFFFFF"/>
                  </a:gs>
                  <a:gs pos="100000">
                    <a:srgbClr val="FFFFFF"/>
                  </a:gs>
                </a:gsLst>
                <a:lin ang="5400000" scaled="0"/>
              </a:gradFill>
              <a:latin typeface="Segoe UI"/>
            </a:endParaRPr>
          </a:p>
          <a:p>
            <a:pPr>
              <a:lnSpc>
                <a:spcPct val="90000"/>
              </a:lnSpc>
              <a:spcBef>
                <a:spcPts val="1200"/>
              </a:spcBef>
              <a:buSzPct val="90000"/>
              <a:defRPr/>
            </a:pPr>
            <a:endParaRPr lang="en-US" sz="2000" spc="0">
              <a:gradFill>
                <a:gsLst>
                  <a:gs pos="1250">
                    <a:srgbClr val="FFFFFF"/>
                  </a:gs>
                  <a:gs pos="100000">
                    <a:srgbClr val="FFFFFF"/>
                  </a:gs>
                </a:gsLst>
                <a:lin ang="5400000" scaled="0"/>
              </a:gradFill>
              <a:latin typeface="Segoe UI"/>
            </a:endParaRPr>
          </a:p>
          <a:p>
            <a:pPr>
              <a:lnSpc>
                <a:spcPct val="90000"/>
              </a:lnSpc>
              <a:spcBef>
                <a:spcPts val="1200"/>
              </a:spcBef>
              <a:buSzPct val="90000"/>
              <a:defRPr/>
            </a:pPr>
            <a:endParaRPr lang="en-US" sz="2000" spc="0">
              <a:gradFill>
                <a:gsLst>
                  <a:gs pos="1250">
                    <a:srgbClr val="FFFFFF"/>
                  </a:gs>
                  <a:gs pos="100000">
                    <a:srgbClr val="FFFFFF"/>
                  </a:gs>
                </a:gsLst>
                <a:lin ang="5400000" scaled="0"/>
              </a:gradFill>
              <a:latin typeface="Segoe UI"/>
            </a:endParaRPr>
          </a:p>
        </p:txBody>
      </p:sp>
    </p:spTree>
    <p:extLst>
      <p:ext uri="{BB962C8B-B14F-4D97-AF65-F5344CB8AC3E}">
        <p14:creationId xmlns:p14="http://schemas.microsoft.com/office/powerpoint/2010/main" val="21497465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100"/>
                                  </p:stCondLst>
                                  <p:childTnLst>
                                    <p:animMotion origin="layout" path="M -3.33333E-6 -2.59259E-6 L -3.33333E-6 0.03843 " pathEditMode="relative" rAng="0" ptsTypes="AA">
                                      <p:cBhvr>
                                        <p:cTn id="9" dur="500" spd="-100000" fill="hold"/>
                                        <p:tgtEl>
                                          <p:spTgt spid="2"/>
                                        </p:tgtEl>
                                        <p:attrNameLst>
                                          <p:attrName>ppt_x</p:attrName>
                                          <p:attrName>ppt_y</p:attrName>
                                        </p:attrNameLst>
                                      </p:cBhvr>
                                      <p:rCtr x="0" y="1921"/>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2.08333E-6 2.96296E-6 L 2.08333E-6 0.03842 " pathEditMode="relative" rAng="0" ptsTypes="AA">
                                      <p:cBhvr>
                                        <p:cTn id="14" dur="500" spd="-100000" fill="hold"/>
                                        <p:tgtEl>
                                          <p:spTgt spid="3"/>
                                        </p:tgtEl>
                                        <p:attrNameLst>
                                          <p:attrName>ppt_x</p:attrName>
                                          <p:attrName>ppt_y</p:attrName>
                                        </p:attrNameLst>
                                      </p:cBhvr>
                                      <p:rCtr x="0" y="1921"/>
                                    </p:animMotion>
                                  </p:childTnLst>
                                </p:cTn>
                              </p:par>
                              <p:par>
                                <p:cTn id="15" presetID="10" presetClass="entr" presetSubtype="0" fill="hold" grpId="0" nodeType="withEffect">
                                  <p:stCondLst>
                                    <p:cond delay="20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42" presetClass="path" presetSubtype="0" decel="100000" fill="hold" grpId="1" nodeType="withEffect">
                                  <p:stCondLst>
                                    <p:cond delay="200"/>
                                  </p:stCondLst>
                                  <p:childTnLst>
                                    <p:animMotion origin="layout" path="M -4.16667E-6 1.11111E-6 L -4.16667E-6 0.03842 " pathEditMode="relative" rAng="0" ptsTypes="AA">
                                      <p:cBhvr>
                                        <p:cTn id="19" dur="500" spd="-100000" fill="hold"/>
                                        <p:tgtEl>
                                          <p:spTgt spid="10"/>
                                        </p:tgtEl>
                                        <p:attrNameLst>
                                          <p:attrName>ppt_x</p:attrName>
                                          <p:attrName>ppt_y</p:attrName>
                                        </p:attrNameLst>
                                      </p:cBhvr>
                                      <p:rCtr x="0" y="1921"/>
                                    </p:animMotion>
                                  </p:childTnLst>
                                </p:cTn>
                              </p:par>
                            </p:childTnLst>
                          </p:cTn>
                        </p:par>
                        <p:par>
                          <p:cTn id="20" fill="hold">
                            <p:stCondLst>
                              <p:cond delay="700"/>
                            </p:stCondLst>
                            <p:childTnLst>
                              <p:par>
                                <p:cTn id="21" presetID="1"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par>
                          <p:cTn id="23" fill="hold">
                            <p:stCondLst>
                              <p:cond delay="700"/>
                            </p:stCondLst>
                            <p:childTnLst>
                              <p:par>
                                <p:cTn id="24" presetID="10"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par>
                          <p:cTn id="27" fill="hold">
                            <p:stCondLst>
                              <p:cond delay="1200"/>
                            </p:stCondLst>
                            <p:childTnLst>
                              <p:par>
                                <p:cTn id="28" presetID="10" presetClass="entr" presetSubtype="0"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animBg="1"/>
      <p:bldP spid="3" grpId="1" animBg="1"/>
      <p:bldP spid="9" grpId="0"/>
      <p:bldP spid="10" grpId="0"/>
      <p:bldP spid="10"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173141-AABB-48D7-AC77-E2A4E503145A}"/>
              </a:ext>
            </a:extLst>
          </p:cNvPr>
          <p:cNvSpPr>
            <a:spLocks noGrp="1"/>
          </p:cNvSpPr>
          <p:nvPr>
            <p:ph type="title"/>
          </p:nvPr>
        </p:nvSpPr>
        <p:spPr>
          <a:xfrm>
            <a:off x="588263" y="457200"/>
            <a:ext cx="11018520" cy="553998"/>
          </a:xfrm>
        </p:spPr>
        <p:txBody>
          <a:bodyPr/>
          <a:lstStyle/>
          <a:p>
            <a:r>
              <a:rPr lang="en-US"/>
              <a:t>.NET Schedule</a:t>
            </a:r>
          </a:p>
        </p:txBody>
      </p:sp>
      <p:cxnSp>
        <p:nvCxnSpPr>
          <p:cNvPr id="4" name="Straight Arrow Connector 3">
            <a:extLst>
              <a:ext uri="{FF2B5EF4-FFF2-40B4-BE49-F238E27FC236}">
                <a16:creationId xmlns:a16="http://schemas.microsoft.com/office/drawing/2014/main" id="{CA0CB52B-62B2-44B0-B8F1-EC302FC2F67A}"/>
              </a:ext>
            </a:extLst>
          </p:cNvPr>
          <p:cNvCxnSpPr>
            <a:cxnSpLocks/>
          </p:cNvCxnSpPr>
          <p:nvPr/>
        </p:nvCxnSpPr>
        <p:spPr>
          <a:xfrm flipV="1">
            <a:off x="489098" y="1902292"/>
            <a:ext cx="11398102" cy="92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 name="Oval 5">
            <a:extLst>
              <a:ext uri="{FF2B5EF4-FFF2-40B4-BE49-F238E27FC236}">
                <a16:creationId xmlns:a16="http://schemas.microsoft.com/office/drawing/2014/main" id="{C193663B-974C-48A6-BC5E-BFD0B8F0F387}"/>
              </a:ext>
            </a:extLst>
          </p:cNvPr>
          <p:cNvSpPr/>
          <p:nvPr/>
        </p:nvSpPr>
        <p:spPr>
          <a:xfrm>
            <a:off x="1528557" y="1670635"/>
            <a:ext cx="423097" cy="438108"/>
          </a:xfrm>
          <a:prstGeom prst="ellipse">
            <a:avLst/>
          </a:prstGeom>
          <a:solidFill>
            <a:schemeClr val="accent1"/>
          </a:solidFill>
        </p:spPr>
        <p:style>
          <a:lnRef idx="3">
            <a:schemeClr val="lt1"/>
          </a:lnRef>
          <a:fillRef idx="1">
            <a:schemeClr val="accent2"/>
          </a:fillRef>
          <a:effectRef idx="1">
            <a:schemeClr val="accent2"/>
          </a:effectRef>
          <a:fontRef idx="minor">
            <a:schemeClr val="lt1"/>
          </a:fontRef>
        </p:style>
      </p:sp>
      <p:sp>
        <p:nvSpPr>
          <p:cNvPr id="7" name="Oval 6">
            <a:extLst>
              <a:ext uri="{FF2B5EF4-FFF2-40B4-BE49-F238E27FC236}">
                <a16:creationId xmlns:a16="http://schemas.microsoft.com/office/drawing/2014/main" id="{F2895504-1D26-46FE-BC67-4AA8B10E96F7}"/>
              </a:ext>
            </a:extLst>
          </p:cNvPr>
          <p:cNvSpPr/>
          <p:nvPr/>
        </p:nvSpPr>
        <p:spPr>
          <a:xfrm>
            <a:off x="3214246" y="1659800"/>
            <a:ext cx="423097" cy="438108"/>
          </a:xfrm>
          <a:prstGeom prst="ellipse">
            <a:avLst/>
          </a:prstGeom>
          <a:solidFill>
            <a:srgbClr val="512BD4"/>
          </a:solidFill>
        </p:spPr>
        <p:style>
          <a:lnRef idx="3">
            <a:schemeClr val="lt1"/>
          </a:lnRef>
          <a:fillRef idx="1">
            <a:schemeClr val="accent2"/>
          </a:fillRef>
          <a:effectRef idx="1">
            <a:schemeClr val="accent2"/>
          </a:effectRef>
          <a:fontRef idx="minor">
            <a:schemeClr val="lt1"/>
          </a:fontRef>
        </p:style>
      </p:sp>
      <p:sp>
        <p:nvSpPr>
          <p:cNvPr id="8" name="Oval 7">
            <a:extLst>
              <a:ext uri="{FF2B5EF4-FFF2-40B4-BE49-F238E27FC236}">
                <a16:creationId xmlns:a16="http://schemas.microsoft.com/office/drawing/2014/main" id="{4DFDEB7E-D543-49AF-A286-FBBFA962C324}"/>
              </a:ext>
            </a:extLst>
          </p:cNvPr>
          <p:cNvSpPr/>
          <p:nvPr/>
        </p:nvSpPr>
        <p:spPr>
          <a:xfrm>
            <a:off x="6578532" y="1667740"/>
            <a:ext cx="423097" cy="438108"/>
          </a:xfrm>
          <a:prstGeom prst="ellipse">
            <a:avLst/>
          </a:prstGeom>
          <a:solidFill>
            <a:srgbClr val="512BD4"/>
          </a:solidFill>
        </p:spPr>
        <p:style>
          <a:lnRef idx="3">
            <a:schemeClr val="lt1"/>
          </a:lnRef>
          <a:fillRef idx="1">
            <a:schemeClr val="accent2"/>
          </a:fillRef>
          <a:effectRef idx="1">
            <a:schemeClr val="accent2"/>
          </a:effectRef>
          <a:fontRef idx="minor">
            <a:schemeClr val="lt1"/>
          </a:fontRef>
        </p:style>
      </p:sp>
      <p:sp>
        <p:nvSpPr>
          <p:cNvPr id="9" name="Oval 8">
            <a:extLst>
              <a:ext uri="{FF2B5EF4-FFF2-40B4-BE49-F238E27FC236}">
                <a16:creationId xmlns:a16="http://schemas.microsoft.com/office/drawing/2014/main" id="{CA9370FF-02D7-4693-B30C-28D4374B1BA0}"/>
              </a:ext>
            </a:extLst>
          </p:cNvPr>
          <p:cNvSpPr/>
          <p:nvPr/>
        </p:nvSpPr>
        <p:spPr>
          <a:xfrm>
            <a:off x="4892842" y="1683238"/>
            <a:ext cx="423097" cy="438108"/>
          </a:xfrm>
          <a:prstGeom prst="ellipse">
            <a:avLst/>
          </a:prstGeom>
          <a:solidFill>
            <a:schemeClr val="accent1"/>
          </a:solidFill>
        </p:spPr>
        <p:style>
          <a:lnRef idx="3">
            <a:schemeClr val="lt1"/>
          </a:lnRef>
          <a:fillRef idx="1">
            <a:schemeClr val="accent2"/>
          </a:fillRef>
          <a:effectRef idx="1">
            <a:schemeClr val="accent2"/>
          </a:effectRef>
          <a:fontRef idx="minor">
            <a:schemeClr val="lt1"/>
          </a:fontRef>
        </p:style>
      </p:sp>
      <p:sp>
        <p:nvSpPr>
          <p:cNvPr id="10" name="Oval 9">
            <a:extLst>
              <a:ext uri="{FF2B5EF4-FFF2-40B4-BE49-F238E27FC236}">
                <a16:creationId xmlns:a16="http://schemas.microsoft.com/office/drawing/2014/main" id="{098FE434-4AC1-4299-861A-0EADD968AFB8}"/>
              </a:ext>
            </a:extLst>
          </p:cNvPr>
          <p:cNvSpPr/>
          <p:nvPr/>
        </p:nvSpPr>
        <p:spPr>
          <a:xfrm>
            <a:off x="8261359" y="1667740"/>
            <a:ext cx="423097" cy="438108"/>
          </a:xfrm>
          <a:prstGeom prst="ellipse">
            <a:avLst/>
          </a:prstGeom>
          <a:solidFill>
            <a:schemeClr val="accent1"/>
          </a:solidFill>
        </p:spPr>
        <p:style>
          <a:lnRef idx="3">
            <a:schemeClr val="lt1"/>
          </a:lnRef>
          <a:fillRef idx="1">
            <a:schemeClr val="accent2"/>
          </a:fillRef>
          <a:effectRef idx="1">
            <a:schemeClr val="accent2"/>
          </a:effectRef>
          <a:fontRef idx="minor">
            <a:schemeClr val="lt1"/>
          </a:fontRef>
        </p:style>
      </p:sp>
      <p:sp>
        <p:nvSpPr>
          <p:cNvPr id="13" name="TextBox 12">
            <a:extLst>
              <a:ext uri="{FF2B5EF4-FFF2-40B4-BE49-F238E27FC236}">
                <a16:creationId xmlns:a16="http://schemas.microsoft.com/office/drawing/2014/main" id="{141913FE-2E57-4F76-8393-4212E338E89C}"/>
              </a:ext>
            </a:extLst>
          </p:cNvPr>
          <p:cNvSpPr txBox="1"/>
          <p:nvPr/>
        </p:nvSpPr>
        <p:spPr>
          <a:xfrm>
            <a:off x="1001628" y="2870586"/>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Sept 2019</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Core 3.0</a:t>
            </a:r>
          </a:p>
          <a:p>
            <a:pPr marL="0" marR="0" lvl="0" indent="0" algn="ctr" defTabSz="913950" rtl="0" eaLnBrk="1" fontAlgn="auto" latinLnBrk="0" hangingPunct="1">
              <a:lnSpc>
                <a:spcPct val="90000"/>
              </a:lnSpc>
              <a:spcBef>
                <a:spcPts val="0"/>
              </a:spcBef>
              <a:spcAft>
                <a:spcPts val="575"/>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cxnSp>
        <p:nvCxnSpPr>
          <p:cNvPr id="14" name="Straight Connector 13">
            <a:extLst>
              <a:ext uri="{FF2B5EF4-FFF2-40B4-BE49-F238E27FC236}">
                <a16:creationId xmlns:a16="http://schemas.microsoft.com/office/drawing/2014/main" id="{3AD910AD-BAF8-4702-A600-19B8C0BDE2D6}"/>
              </a:ext>
            </a:extLst>
          </p:cNvPr>
          <p:cNvCxnSpPr>
            <a:cxnSpLocks/>
            <a:stCxn id="6" idx="4"/>
            <a:endCxn id="13" idx="0"/>
          </p:cNvCxnSpPr>
          <p:nvPr/>
        </p:nvCxnSpPr>
        <p:spPr>
          <a:xfrm>
            <a:off x="1740106" y="2108743"/>
            <a:ext cx="928" cy="76184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B0B96E8-AFE9-464F-AFC2-8DEAE2E88F8D}"/>
              </a:ext>
            </a:extLst>
          </p:cNvPr>
          <p:cNvSpPr txBox="1"/>
          <p:nvPr/>
        </p:nvSpPr>
        <p:spPr>
          <a:xfrm>
            <a:off x="2684455" y="2864320"/>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000000">
                    <a:lumMod val="50000"/>
                  </a:srgbClr>
                </a:solidFill>
                <a:effectLst/>
                <a:uLnTx/>
                <a:uFillTx/>
                <a:latin typeface="Segoe UI" panose="020B0502040204020203" pitchFamily="34" charset="0"/>
                <a:ea typeface="+mn-ea"/>
                <a:cs typeface="Segoe UI" panose="020B0502040204020203" pitchFamily="34" charset="0"/>
              </a:rPr>
              <a:t>Nov 2019</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Core 3.1</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LTS</a:t>
            </a:r>
          </a:p>
        </p:txBody>
      </p:sp>
      <p:cxnSp>
        <p:nvCxnSpPr>
          <p:cNvPr id="16" name="Straight Connector 15">
            <a:extLst>
              <a:ext uri="{FF2B5EF4-FFF2-40B4-BE49-F238E27FC236}">
                <a16:creationId xmlns:a16="http://schemas.microsoft.com/office/drawing/2014/main" id="{8DA02A97-9746-4479-9E0C-14ACB856DB56}"/>
              </a:ext>
            </a:extLst>
          </p:cNvPr>
          <p:cNvCxnSpPr>
            <a:cxnSpLocks/>
            <a:stCxn id="7" idx="4"/>
            <a:endCxn id="15" idx="0"/>
          </p:cNvCxnSpPr>
          <p:nvPr/>
        </p:nvCxnSpPr>
        <p:spPr>
          <a:xfrm flipH="1">
            <a:off x="3423861" y="2097908"/>
            <a:ext cx="1934" cy="76641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74C711B2-7F79-4E3E-925B-3A3D3514C277}"/>
              </a:ext>
            </a:extLst>
          </p:cNvPr>
          <p:cNvSpPr/>
          <p:nvPr/>
        </p:nvSpPr>
        <p:spPr>
          <a:xfrm>
            <a:off x="9942818" y="1683238"/>
            <a:ext cx="423097" cy="438108"/>
          </a:xfrm>
          <a:prstGeom prst="ellipse">
            <a:avLst/>
          </a:prstGeom>
          <a:solidFill>
            <a:srgbClr val="512BD4"/>
          </a:solidFill>
        </p:spPr>
        <p:style>
          <a:lnRef idx="3">
            <a:schemeClr val="lt1"/>
          </a:lnRef>
          <a:fillRef idx="1">
            <a:schemeClr val="accent2"/>
          </a:fillRef>
          <a:effectRef idx="1">
            <a:schemeClr val="accent2"/>
          </a:effectRef>
          <a:fontRef idx="minor">
            <a:schemeClr val="lt1"/>
          </a:fontRef>
        </p:style>
      </p:sp>
      <p:sp>
        <p:nvSpPr>
          <p:cNvPr id="30" name="TextBox 29">
            <a:extLst>
              <a:ext uri="{FF2B5EF4-FFF2-40B4-BE49-F238E27FC236}">
                <a16:creationId xmlns:a16="http://schemas.microsoft.com/office/drawing/2014/main" id="{8E86EAC8-FA42-4B85-977C-BD1DEBC17DD6}"/>
              </a:ext>
            </a:extLst>
          </p:cNvPr>
          <p:cNvSpPr txBox="1"/>
          <p:nvPr/>
        </p:nvSpPr>
        <p:spPr>
          <a:xfrm>
            <a:off x="4364984" y="2864319"/>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Nov 2020</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5.0</a:t>
            </a:r>
          </a:p>
          <a:p>
            <a:pPr marL="0" marR="0" lvl="0" indent="0" algn="ctr" defTabSz="913950" rtl="0" eaLnBrk="1" fontAlgn="auto" latinLnBrk="0" hangingPunct="1">
              <a:lnSpc>
                <a:spcPct val="90000"/>
              </a:lnSpc>
              <a:spcBef>
                <a:spcPts val="0"/>
              </a:spcBef>
              <a:spcAft>
                <a:spcPts val="575"/>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cxnSp>
        <p:nvCxnSpPr>
          <p:cNvPr id="31" name="Straight Connector 30">
            <a:extLst>
              <a:ext uri="{FF2B5EF4-FFF2-40B4-BE49-F238E27FC236}">
                <a16:creationId xmlns:a16="http://schemas.microsoft.com/office/drawing/2014/main" id="{720309C1-E35A-4C6A-AF68-E388182BED60}"/>
              </a:ext>
            </a:extLst>
          </p:cNvPr>
          <p:cNvCxnSpPr>
            <a:cxnSpLocks/>
            <a:stCxn id="9" idx="4"/>
            <a:endCxn id="30" idx="0"/>
          </p:cNvCxnSpPr>
          <p:nvPr/>
        </p:nvCxnSpPr>
        <p:spPr>
          <a:xfrm flipH="1">
            <a:off x="5104390" y="2121346"/>
            <a:ext cx="1" cy="74297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6DC9229-80F3-4B1F-9616-7D5F69D69E29}"/>
              </a:ext>
            </a:extLst>
          </p:cNvPr>
          <p:cNvSpPr txBox="1"/>
          <p:nvPr/>
        </p:nvSpPr>
        <p:spPr>
          <a:xfrm>
            <a:off x="6045513" y="2864319"/>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Nov 2021</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6.0</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LTS</a:t>
            </a:r>
          </a:p>
        </p:txBody>
      </p:sp>
      <p:cxnSp>
        <p:nvCxnSpPr>
          <p:cNvPr id="38" name="Straight Connector 37">
            <a:extLst>
              <a:ext uri="{FF2B5EF4-FFF2-40B4-BE49-F238E27FC236}">
                <a16:creationId xmlns:a16="http://schemas.microsoft.com/office/drawing/2014/main" id="{E03D1A2D-D20C-450D-AF65-BB54DF202361}"/>
              </a:ext>
            </a:extLst>
          </p:cNvPr>
          <p:cNvCxnSpPr>
            <a:cxnSpLocks/>
            <a:stCxn id="8" idx="4"/>
            <a:endCxn id="37" idx="0"/>
          </p:cNvCxnSpPr>
          <p:nvPr/>
        </p:nvCxnSpPr>
        <p:spPr>
          <a:xfrm flipH="1">
            <a:off x="6784919" y="2105848"/>
            <a:ext cx="5162" cy="75847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1E5FF5E-B26E-4C81-AB70-EF21C8CDFBC2}"/>
              </a:ext>
            </a:extLst>
          </p:cNvPr>
          <p:cNvSpPr txBox="1"/>
          <p:nvPr/>
        </p:nvSpPr>
        <p:spPr>
          <a:xfrm>
            <a:off x="7732818" y="2873028"/>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Nov 2022</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7.0</a:t>
            </a:r>
          </a:p>
          <a:p>
            <a:pPr marL="0" marR="0" lvl="0" indent="0" algn="ctr" defTabSz="913950" rtl="0" eaLnBrk="1" fontAlgn="auto" latinLnBrk="0" hangingPunct="1">
              <a:lnSpc>
                <a:spcPct val="90000"/>
              </a:lnSpc>
              <a:spcBef>
                <a:spcPts val="0"/>
              </a:spcBef>
              <a:spcAft>
                <a:spcPts val="575"/>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cxnSp>
        <p:nvCxnSpPr>
          <p:cNvPr id="42" name="Straight Connector 41">
            <a:extLst>
              <a:ext uri="{FF2B5EF4-FFF2-40B4-BE49-F238E27FC236}">
                <a16:creationId xmlns:a16="http://schemas.microsoft.com/office/drawing/2014/main" id="{2E1932D2-0037-4AC9-9E88-F20364BA0FFB}"/>
              </a:ext>
            </a:extLst>
          </p:cNvPr>
          <p:cNvCxnSpPr>
            <a:cxnSpLocks/>
            <a:stCxn id="10" idx="4"/>
            <a:endCxn id="41" idx="0"/>
          </p:cNvCxnSpPr>
          <p:nvPr/>
        </p:nvCxnSpPr>
        <p:spPr>
          <a:xfrm flipH="1">
            <a:off x="8472224" y="2105848"/>
            <a:ext cx="684" cy="76718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37493468-D54C-4E85-A0F1-07B5758996B1}"/>
              </a:ext>
            </a:extLst>
          </p:cNvPr>
          <p:cNvSpPr txBox="1"/>
          <p:nvPr/>
        </p:nvSpPr>
        <p:spPr>
          <a:xfrm>
            <a:off x="9420123" y="2864319"/>
            <a:ext cx="1478812" cy="1108147"/>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Nov 2023</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.NET 8.0</a:t>
            </a:r>
          </a:p>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rPr>
              <a:t>LTS</a:t>
            </a:r>
          </a:p>
        </p:txBody>
      </p:sp>
      <p:cxnSp>
        <p:nvCxnSpPr>
          <p:cNvPr id="45" name="Straight Connector 44">
            <a:extLst>
              <a:ext uri="{FF2B5EF4-FFF2-40B4-BE49-F238E27FC236}">
                <a16:creationId xmlns:a16="http://schemas.microsoft.com/office/drawing/2014/main" id="{83FFA1D2-986C-46C7-B842-D5FBA0BCEDBC}"/>
              </a:ext>
            </a:extLst>
          </p:cNvPr>
          <p:cNvCxnSpPr>
            <a:cxnSpLocks/>
            <a:stCxn id="28" idx="4"/>
            <a:endCxn id="44" idx="0"/>
          </p:cNvCxnSpPr>
          <p:nvPr/>
        </p:nvCxnSpPr>
        <p:spPr>
          <a:xfrm>
            <a:off x="10154367" y="2121346"/>
            <a:ext cx="5162" cy="74297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7" name="Text Placeholder 1">
            <a:extLst>
              <a:ext uri="{FF2B5EF4-FFF2-40B4-BE49-F238E27FC236}">
                <a16:creationId xmlns:a16="http://schemas.microsoft.com/office/drawing/2014/main" id="{D89459B0-2B1B-4887-8AE0-E9E3B499DC40}"/>
              </a:ext>
            </a:extLst>
          </p:cNvPr>
          <p:cNvSpPr txBox="1">
            <a:spLocks/>
          </p:cNvSpPr>
          <p:nvPr/>
        </p:nvSpPr>
        <p:spPr>
          <a:xfrm>
            <a:off x="428335" y="4065656"/>
            <a:ext cx="11018838" cy="246836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lvl="0">
              <a:defRPr/>
            </a:pPr>
            <a:r>
              <a:rPr lang="en-US" sz="2800">
                <a:gradFill>
                  <a:gsLst>
                    <a:gs pos="1250">
                      <a:srgbClr val="000000"/>
                    </a:gs>
                    <a:gs pos="100000">
                      <a:srgbClr val="000000"/>
                    </a:gs>
                  </a:gsLst>
                  <a:lin ang="5400000" scaled="0"/>
                </a:gradFill>
                <a:latin typeface="Segoe UI"/>
              </a:rPr>
              <a:t>.NET Core 3.0 released at .NET Conf in September</a:t>
            </a:r>
          </a:p>
          <a:p>
            <a:pPr lvl="0">
              <a:defRPr/>
            </a:pPr>
            <a:r>
              <a:rPr lang="en-US" sz="2800">
                <a:gradFill>
                  <a:gsLst>
                    <a:gs pos="1250">
                      <a:srgbClr val="000000"/>
                    </a:gs>
                    <a:gs pos="100000">
                      <a:srgbClr val="000000"/>
                    </a:gs>
                  </a:gsLst>
                  <a:lin ang="5400000" scaled="0"/>
                </a:gradFill>
                <a:latin typeface="Segoe UI"/>
              </a:rPr>
              <a:t>.NET Core 3.1 = Long Term Support (LTS)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mn-cs"/>
              </a:rPr>
              <a:t>.NET 5.0 release in November 2020</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mn-cs"/>
              </a:rPr>
              <a:t>Major releases every year, LTS for even numbered releases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a:ln>
                  <a:noFill/>
                </a:ln>
                <a:gradFill>
                  <a:gsLst>
                    <a:gs pos="1250">
                      <a:srgbClr val="000000"/>
                    </a:gs>
                    <a:gs pos="100000">
                      <a:srgbClr val="000000"/>
                    </a:gs>
                  </a:gsLst>
                  <a:lin ang="5400000" scaled="0"/>
                </a:gradFill>
                <a:effectLst/>
                <a:uLnTx/>
                <a:uFillTx/>
                <a:latin typeface="Segoe UI"/>
                <a:ea typeface="+mn-ea"/>
                <a:cs typeface="+mn-cs"/>
              </a:rPr>
              <a:t>Predictable schedule, minor releases if needed</a:t>
            </a:r>
          </a:p>
        </p:txBody>
      </p:sp>
      <p:grpSp>
        <p:nvGrpSpPr>
          <p:cNvPr id="40" name="Group 39">
            <a:extLst>
              <a:ext uri="{FF2B5EF4-FFF2-40B4-BE49-F238E27FC236}">
                <a16:creationId xmlns:a16="http://schemas.microsoft.com/office/drawing/2014/main" id="{7AF16DE5-A3D8-4BB6-9DFA-D74D95F095E1}"/>
              </a:ext>
            </a:extLst>
          </p:cNvPr>
          <p:cNvGrpSpPr/>
          <p:nvPr/>
        </p:nvGrpSpPr>
        <p:grpSpPr>
          <a:xfrm>
            <a:off x="3960555" y="1496937"/>
            <a:ext cx="682676" cy="682676"/>
            <a:chOff x="4630521" y="6103352"/>
            <a:chExt cx="682676" cy="682676"/>
          </a:xfrm>
        </p:grpSpPr>
        <p:sp>
          <p:nvSpPr>
            <p:cNvPr id="43" name="Oval 42">
              <a:extLst>
                <a:ext uri="{FF2B5EF4-FFF2-40B4-BE49-F238E27FC236}">
                  <a16:creationId xmlns:a16="http://schemas.microsoft.com/office/drawing/2014/main" id="{AC1415B7-A14E-4396-AB67-232757EBB483}"/>
                </a:ext>
              </a:extLst>
            </p:cNvPr>
            <p:cNvSpPr/>
            <p:nvPr/>
          </p:nvSpPr>
          <p:spPr bwMode="auto">
            <a:xfrm>
              <a:off x="4659782" y="6254973"/>
              <a:ext cx="480582" cy="487165"/>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6" name="Picture 45">
              <a:extLst>
                <a:ext uri="{FF2B5EF4-FFF2-40B4-BE49-F238E27FC236}">
                  <a16:creationId xmlns:a16="http://schemas.microsoft.com/office/drawing/2014/main" id="{B44D5767-0063-41EE-9463-8E8E484EB622}"/>
                </a:ext>
              </a:extLst>
            </p:cNvPr>
            <p:cNvPicPr>
              <a:picLocks noChangeAspect="1"/>
            </p:cNvPicPr>
            <p:nvPr/>
          </p:nvPicPr>
          <p:blipFill>
            <a:blip r:embed="rId3"/>
            <a:stretch>
              <a:fillRect/>
            </a:stretch>
          </p:blipFill>
          <p:spPr>
            <a:xfrm>
              <a:off x="4630521" y="6103352"/>
              <a:ext cx="682676" cy="682676"/>
            </a:xfrm>
            <a:prstGeom prst="rect">
              <a:avLst/>
            </a:prstGeom>
          </p:spPr>
        </p:pic>
      </p:grpSp>
      <p:sp>
        <p:nvSpPr>
          <p:cNvPr id="49" name="TextBox 48">
            <a:extLst>
              <a:ext uri="{FF2B5EF4-FFF2-40B4-BE49-F238E27FC236}">
                <a16:creationId xmlns:a16="http://schemas.microsoft.com/office/drawing/2014/main" id="{912D5B4F-EFCA-448D-BC49-372721B5BB5D}"/>
              </a:ext>
            </a:extLst>
          </p:cNvPr>
          <p:cNvSpPr txBox="1"/>
          <p:nvPr/>
        </p:nvSpPr>
        <p:spPr>
          <a:xfrm>
            <a:off x="3388693" y="2051217"/>
            <a:ext cx="1682827" cy="1031203"/>
          </a:xfrm>
          <a:prstGeom prst="rect">
            <a:avLst/>
          </a:prstGeom>
          <a:noFill/>
        </p:spPr>
        <p:txBody>
          <a:bodyPr wrap="square" lIns="179161" tIns="143331" rIns="89606" bIns="143331" rtlCol="0" anchor="t">
            <a:spAutoFit/>
          </a:bodyPr>
          <a:lstStyle/>
          <a:p>
            <a:pPr marL="0" marR="0" lvl="0" indent="0" algn="ctr" defTabSz="913950" rtl="0" eaLnBrk="1" fontAlgn="auto" latinLnBrk="0" hangingPunct="1">
              <a:lnSpc>
                <a:spcPct val="90000"/>
              </a:lnSpc>
              <a:spcBef>
                <a:spcPts val="0"/>
              </a:spcBef>
              <a:spcAft>
                <a:spcPts val="575"/>
              </a:spcAft>
              <a:buClrTx/>
              <a:buSzTx/>
              <a:buFontTx/>
              <a:buNone/>
              <a:tabLst/>
              <a:defRPr/>
            </a:pPr>
            <a:r>
              <a:rPr kumimoji="0" lang="en-US" sz="1600" b="1" i="0" u="none" strike="noStrike" kern="1200" cap="none" spc="0" normalizeH="0" baseline="0" noProof="0">
                <a:ln>
                  <a:noFill/>
                </a:ln>
                <a:solidFill>
                  <a:srgbClr val="7030A0"/>
                </a:solidFill>
                <a:effectLst/>
                <a:uLnTx/>
                <a:uFillTx/>
                <a:latin typeface="Segoe UI" panose="020B0502040204020203" pitchFamily="34" charset="0"/>
                <a:ea typeface="+mn-ea"/>
                <a:cs typeface="Segoe UI" panose="020B0502040204020203" pitchFamily="34" charset="0"/>
              </a:rPr>
              <a:t>May 2020</a:t>
            </a:r>
          </a:p>
          <a:p>
            <a:pPr marL="0" marR="0" lvl="0" indent="0" algn="ctr" defTabSz="913950" rtl="0" eaLnBrk="1" fontAlgn="auto" latinLnBrk="0" hangingPunct="1">
              <a:lnSpc>
                <a:spcPct val="90000"/>
              </a:lnSpc>
              <a:spcBef>
                <a:spcPts val="0"/>
              </a:spcBef>
              <a:spcAft>
                <a:spcPts val="575"/>
              </a:spcAft>
              <a:buClrTx/>
              <a:buSzTx/>
              <a:buFontTx/>
              <a:buNone/>
              <a:tabLst/>
              <a:defRPr/>
            </a:pPr>
            <a:r>
              <a:rPr lang="en-US" sz="1600" b="1" i="1" err="1">
                <a:solidFill>
                  <a:srgbClr val="7030A0"/>
                </a:solidFill>
                <a:latin typeface="Segoe UI" panose="020B0502040204020203" pitchFamily="34" charset="0"/>
                <a:cs typeface="Segoe UI" panose="020B0502040204020203" pitchFamily="34" charset="0"/>
              </a:rPr>
              <a:t>Blazor</a:t>
            </a:r>
            <a:r>
              <a:rPr lang="en-US" sz="1600" b="1" i="1">
                <a:solidFill>
                  <a:srgbClr val="7030A0"/>
                </a:solidFill>
                <a:latin typeface="Segoe UI" panose="020B0502040204020203" pitchFamily="34" charset="0"/>
                <a:cs typeface="Segoe UI" panose="020B0502040204020203" pitchFamily="34" charset="0"/>
              </a:rPr>
              <a:t> </a:t>
            </a:r>
            <a:r>
              <a:rPr lang="en-US" sz="1600" b="1" i="1" err="1">
                <a:solidFill>
                  <a:srgbClr val="7030A0"/>
                </a:solidFill>
                <a:latin typeface="Segoe UI" panose="020B0502040204020203" pitchFamily="34" charset="0"/>
                <a:cs typeface="Segoe UI" panose="020B0502040204020203" pitchFamily="34" charset="0"/>
              </a:rPr>
              <a:t>WebAssembly</a:t>
            </a:r>
            <a:endParaRPr kumimoji="0" lang="en-US" sz="1600" b="1" i="1" u="none" strike="noStrike" kern="1200" cap="none" spc="0" normalizeH="0" baseline="0" noProof="0">
              <a:ln>
                <a:noFill/>
              </a:ln>
              <a:solidFill>
                <a:srgbClr val="7030A0"/>
              </a:solidFill>
              <a:effectLst/>
              <a:uLnTx/>
              <a:uFillTx/>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124328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42"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animEffect transition="in" filter="fade">
                                      <p:cBhvr>
                                        <p:cTn id="9" dur="500"/>
                                        <p:tgtEl>
                                          <p:spTgt spid="13"/>
                                        </p:tgtEl>
                                      </p:cBhvr>
                                    </p:animEffect>
                                    <p:anim calcmode="lin" valueType="num">
                                      <p:cBhvr>
                                        <p:cTn id="10" dur="500" fill="hold"/>
                                        <p:tgtEl>
                                          <p:spTgt spid="13"/>
                                        </p:tgtEl>
                                        <p:attrNameLst>
                                          <p:attrName>ppt_x</p:attrName>
                                        </p:attrNameLst>
                                      </p:cBhvr>
                                      <p:tavLst>
                                        <p:tav tm="0">
                                          <p:val>
                                            <p:strVal val="#ppt_x"/>
                                          </p:val>
                                        </p:tav>
                                        <p:tav tm="100000">
                                          <p:val>
                                            <p:strVal val="#ppt_x"/>
                                          </p:val>
                                        </p:tav>
                                      </p:tavLst>
                                    </p:anim>
                                    <p:anim calcmode="lin" valueType="num">
                                      <p:cBhvr>
                                        <p:cTn id="11" dur="500" fill="hold"/>
                                        <p:tgtEl>
                                          <p:spTgt spid="13"/>
                                        </p:tgtEl>
                                        <p:attrNameLst>
                                          <p:attrName>ppt_y</p:attrName>
                                        </p:attrNameLst>
                                      </p:cBhvr>
                                      <p:tavLst>
                                        <p:tav tm="0">
                                          <p:val>
                                            <p:strVal val="#ppt_y+.1"/>
                                          </p:val>
                                        </p:tav>
                                        <p:tav tm="100000">
                                          <p:val>
                                            <p:strVal val="#ppt_y"/>
                                          </p:val>
                                        </p:tav>
                                      </p:tavLst>
                                    </p:anim>
                                  </p:childTnLst>
                                </p:cTn>
                              </p:par>
                              <p:par>
                                <p:cTn id="12" presetID="22" presetClass="entr" presetSubtype="1"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up)">
                                      <p:cBhvr>
                                        <p:cTn id="14" dur="500"/>
                                        <p:tgtEl>
                                          <p:spTgt spid="14"/>
                                        </p:tgtEl>
                                      </p:cBhvr>
                                    </p:animEffect>
                                  </p:childTnLst>
                                </p:cTn>
                              </p:par>
                            </p:childTnLst>
                          </p:cTn>
                        </p:par>
                        <p:par>
                          <p:cTn id="15" fill="hold">
                            <p:stCondLst>
                              <p:cond delay="500"/>
                            </p:stCondLst>
                            <p:childTnLst>
                              <p:par>
                                <p:cTn id="16" presetID="1"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42"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anim calcmode="lin" valueType="num">
                                      <p:cBhvr>
                                        <p:cTn id="21" dur="500" fill="hold"/>
                                        <p:tgtEl>
                                          <p:spTgt spid="15"/>
                                        </p:tgtEl>
                                        <p:attrNameLst>
                                          <p:attrName>ppt_x</p:attrName>
                                        </p:attrNameLst>
                                      </p:cBhvr>
                                      <p:tavLst>
                                        <p:tav tm="0">
                                          <p:val>
                                            <p:strVal val="#ppt_x"/>
                                          </p:val>
                                        </p:tav>
                                        <p:tav tm="100000">
                                          <p:val>
                                            <p:strVal val="#ppt_x"/>
                                          </p:val>
                                        </p:tav>
                                      </p:tavLst>
                                    </p:anim>
                                    <p:anim calcmode="lin" valueType="num">
                                      <p:cBhvr>
                                        <p:cTn id="22" dur="500" fill="hold"/>
                                        <p:tgtEl>
                                          <p:spTgt spid="15"/>
                                        </p:tgtEl>
                                        <p:attrNameLst>
                                          <p:attrName>ppt_y</p:attrName>
                                        </p:attrNameLst>
                                      </p:cBhvr>
                                      <p:tavLst>
                                        <p:tav tm="0">
                                          <p:val>
                                            <p:strVal val="#ppt_y+.1"/>
                                          </p:val>
                                        </p:tav>
                                        <p:tav tm="100000">
                                          <p:val>
                                            <p:strVal val="#ppt_y"/>
                                          </p:val>
                                        </p:tav>
                                      </p:tavLst>
                                    </p:anim>
                                  </p:childTnLst>
                                </p:cTn>
                              </p:par>
                              <p:par>
                                <p:cTn id="23" presetID="22" presetClass="entr" presetSubtype="1"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up)">
                                      <p:cBhvr>
                                        <p:cTn id="25" dur="500"/>
                                        <p:tgtEl>
                                          <p:spTgt spid="16"/>
                                        </p:tgtEl>
                                      </p:cBhvr>
                                    </p:animEffect>
                                  </p:childTnLst>
                                </p:cTn>
                              </p:par>
                            </p:childTnLst>
                          </p:cTn>
                        </p:par>
                        <p:par>
                          <p:cTn id="26" fill="hold">
                            <p:stCondLst>
                              <p:cond delay="1000"/>
                            </p:stCondLst>
                            <p:childTnLst>
                              <p:par>
                                <p:cTn id="27" presetID="1"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42" presetClass="entr" presetSubtype="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500"/>
                                        <p:tgtEl>
                                          <p:spTgt spid="30"/>
                                        </p:tgtEl>
                                      </p:cBhvr>
                                    </p:animEffect>
                                    <p:anim calcmode="lin" valueType="num">
                                      <p:cBhvr>
                                        <p:cTn id="32" dur="500" fill="hold"/>
                                        <p:tgtEl>
                                          <p:spTgt spid="30"/>
                                        </p:tgtEl>
                                        <p:attrNameLst>
                                          <p:attrName>ppt_x</p:attrName>
                                        </p:attrNameLst>
                                      </p:cBhvr>
                                      <p:tavLst>
                                        <p:tav tm="0">
                                          <p:val>
                                            <p:strVal val="#ppt_x"/>
                                          </p:val>
                                        </p:tav>
                                        <p:tav tm="100000">
                                          <p:val>
                                            <p:strVal val="#ppt_x"/>
                                          </p:val>
                                        </p:tav>
                                      </p:tavLst>
                                    </p:anim>
                                    <p:anim calcmode="lin" valueType="num">
                                      <p:cBhvr>
                                        <p:cTn id="33" dur="500" fill="hold"/>
                                        <p:tgtEl>
                                          <p:spTgt spid="30"/>
                                        </p:tgtEl>
                                        <p:attrNameLst>
                                          <p:attrName>ppt_y</p:attrName>
                                        </p:attrNameLst>
                                      </p:cBhvr>
                                      <p:tavLst>
                                        <p:tav tm="0">
                                          <p:val>
                                            <p:strVal val="#ppt_y+.1"/>
                                          </p:val>
                                        </p:tav>
                                        <p:tav tm="100000">
                                          <p:val>
                                            <p:strVal val="#ppt_y"/>
                                          </p:val>
                                        </p:tav>
                                      </p:tavLst>
                                    </p:anim>
                                  </p:childTnLst>
                                </p:cTn>
                              </p:par>
                              <p:par>
                                <p:cTn id="34" presetID="22" presetClass="entr" presetSubtype="1" fill="hold"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up)">
                                      <p:cBhvr>
                                        <p:cTn id="36" dur="500"/>
                                        <p:tgtEl>
                                          <p:spTgt spid="31"/>
                                        </p:tgtEl>
                                      </p:cBhvr>
                                    </p:animEffect>
                                  </p:childTnLst>
                                </p:cTn>
                              </p:par>
                            </p:childTnLst>
                          </p:cTn>
                        </p:par>
                        <p:par>
                          <p:cTn id="37" fill="hold">
                            <p:stCondLst>
                              <p:cond delay="1500"/>
                            </p:stCondLst>
                            <p:childTnLst>
                              <p:par>
                                <p:cTn id="38" presetID="1" presetClass="entr" presetSubtype="0"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childTnLst>
                                </p:cTn>
                              </p:par>
                              <p:par>
                                <p:cTn id="40" presetID="42" presetClass="entr" presetSubtype="0" fill="hold" grpId="0" nodeType="with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500"/>
                                        <p:tgtEl>
                                          <p:spTgt spid="37"/>
                                        </p:tgtEl>
                                      </p:cBhvr>
                                    </p:animEffect>
                                    <p:anim calcmode="lin" valueType="num">
                                      <p:cBhvr>
                                        <p:cTn id="43" dur="500" fill="hold"/>
                                        <p:tgtEl>
                                          <p:spTgt spid="37"/>
                                        </p:tgtEl>
                                        <p:attrNameLst>
                                          <p:attrName>ppt_x</p:attrName>
                                        </p:attrNameLst>
                                      </p:cBhvr>
                                      <p:tavLst>
                                        <p:tav tm="0">
                                          <p:val>
                                            <p:strVal val="#ppt_x"/>
                                          </p:val>
                                        </p:tav>
                                        <p:tav tm="100000">
                                          <p:val>
                                            <p:strVal val="#ppt_x"/>
                                          </p:val>
                                        </p:tav>
                                      </p:tavLst>
                                    </p:anim>
                                    <p:anim calcmode="lin" valueType="num">
                                      <p:cBhvr>
                                        <p:cTn id="44" dur="500" fill="hold"/>
                                        <p:tgtEl>
                                          <p:spTgt spid="37"/>
                                        </p:tgtEl>
                                        <p:attrNameLst>
                                          <p:attrName>ppt_y</p:attrName>
                                        </p:attrNameLst>
                                      </p:cBhvr>
                                      <p:tavLst>
                                        <p:tav tm="0">
                                          <p:val>
                                            <p:strVal val="#ppt_y+.1"/>
                                          </p:val>
                                        </p:tav>
                                        <p:tav tm="100000">
                                          <p:val>
                                            <p:strVal val="#ppt_y"/>
                                          </p:val>
                                        </p:tav>
                                      </p:tavLst>
                                    </p:anim>
                                  </p:childTnLst>
                                </p:cTn>
                              </p:par>
                              <p:par>
                                <p:cTn id="45" presetID="22" presetClass="entr" presetSubtype="1" fill="hold" nodeType="with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up)">
                                      <p:cBhvr>
                                        <p:cTn id="47" dur="500"/>
                                        <p:tgtEl>
                                          <p:spTgt spid="38"/>
                                        </p:tgtEl>
                                      </p:cBhvr>
                                    </p:animEffect>
                                  </p:childTnLst>
                                </p:cTn>
                              </p:par>
                            </p:childTnLst>
                          </p:cTn>
                        </p:par>
                        <p:par>
                          <p:cTn id="48" fill="hold">
                            <p:stCondLst>
                              <p:cond delay="2000"/>
                            </p:stCondLst>
                            <p:childTnLst>
                              <p:par>
                                <p:cTn id="49" presetID="1" presetClass="entr" presetSubtype="0"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childTnLst>
                                </p:cTn>
                              </p:par>
                              <p:par>
                                <p:cTn id="51" presetID="42" presetClass="entr" presetSubtype="0"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anim calcmode="lin" valueType="num">
                                      <p:cBhvr>
                                        <p:cTn id="54" dur="500" fill="hold"/>
                                        <p:tgtEl>
                                          <p:spTgt spid="41"/>
                                        </p:tgtEl>
                                        <p:attrNameLst>
                                          <p:attrName>ppt_x</p:attrName>
                                        </p:attrNameLst>
                                      </p:cBhvr>
                                      <p:tavLst>
                                        <p:tav tm="0">
                                          <p:val>
                                            <p:strVal val="#ppt_x"/>
                                          </p:val>
                                        </p:tav>
                                        <p:tav tm="100000">
                                          <p:val>
                                            <p:strVal val="#ppt_x"/>
                                          </p:val>
                                        </p:tav>
                                      </p:tavLst>
                                    </p:anim>
                                    <p:anim calcmode="lin" valueType="num">
                                      <p:cBhvr>
                                        <p:cTn id="55" dur="500" fill="hold"/>
                                        <p:tgtEl>
                                          <p:spTgt spid="41"/>
                                        </p:tgtEl>
                                        <p:attrNameLst>
                                          <p:attrName>ppt_y</p:attrName>
                                        </p:attrNameLst>
                                      </p:cBhvr>
                                      <p:tavLst>
                                        <p:tav tm="0">
                                          <p:val>
                                            <p:strVal val="#ppt_y+.1"/>
                                          </p:val>
                                        </p:tav>
                                        <p:tav tm="100000">
                                          <p:val>
                                            <p:strVal val="#ppt_y"/>
                                          </p:val>
                                        </p:tav>
                                      </p:tavLst>
                                    </p:anim>
                                  </p:childTnLst>
                                </p:cTn>
                              </p:par>
                              <p:par>
                                <p:cTn id="56" presetID="22" presetClass="entr" presetSubtype="1" fill="hold" nodeType="withEffect">
                                  <p:stCondLst>
                                    <p:cond delay="0"/>
                                  </p:stCondLst>
                                  <p:childTnLst>
                                    <p:set>
                                      <p:cBhvr>
                                        <p:cTn id="57" dur="1" fill="hold">
                                          <p:stCondLst>
                                            <p:cond delay="0"/>
                                          </p:stCondLst>
                                        </p:cTn>
                                        <p:tgtEl>
                                          <p:spTgt spid="42"/>
                                        </p:tgtEl>
                                        <p:attrNameLst>
                                          <p:attrName>style.visibility</p:attrName>
                                        </p:attrNameLst>
                                      </p:cBhvr>
                                      <p:to>
                                        <p:strVal val="visible"/>
                                      </p:to>
                                    </p:set>
                                    <p:animEffect transition="in" filter="wipe(up)">
                                      <p:cBhvr>
                                        <p:cTn id="58" dur="500"/>
                                        <p:tgtEl>
                                          <p:spTgt spid="42"/>
                                        </p:tgtEl>
                                      </p:cBhvr>
                                    </p:animEffect>
                                  </p:childTnLst>
                                </p:cTn>
                              </p:par>
                            </p:childTnLst>
                          </p:cTn>
                        </p:par>
                        <p:par>
                          <p:cTn id="59" fill="hold">
                            <p:stCondLst>
                              <p:cond delay="2500"/>
                            </p:stCondLst>
                            <p:childTnLst>
                              <p:par>
                                <p:cTn id="60" presetID="1" presetClass="entr" presetSubtype="0" fill="hold" nodeType="afterEffect">
                                  <p:stCondLst>
                                    <p:cond delay="0"/>
                                  </p:stCondLst>
                                  <p:childTnLst>
                                    <p:set>
                                      <p:cBhvr>
                                        <p:cTn id="61" dur="1" fill="hold">
                                          <p:stCondLst>
                                            <p:cond delay="0"/>
                                          </p:stCondLst>
                                        </p:cTn>
                                        <p:tgtEl>
                                          <p:spTgt spid="28"/>
                                        </p:tgtEl>
                                        <p:attrNameLst>
                                          <p:attrName>style.visibility</p:attrName>
                                        </p:attrNameLst>
                                      </p:cBhvr>
                                      <p:to>
                                        <p:strVal val="visible"/>
                                      </p:to>
                                    </p:set>
                                  </p:childTnLst>
                                </p:cTn>
                              </p:par>
                              <p:par>
                                <p:cTn id="62" presetID="42" presetClass="entr" presetSubtype="0" fill="hold" grpId="0" nodeType="withEffect">
                                  <p:stCondLst>
                                    <p:cond delay="0"/>
                                  </p:stCondLst>
                                  <p:childTnLst>
                                    <p:set>
                                      <p:cBhvr>
                                        <p:cTn id="63" dur="1" fill="hold">
                                          <p:stCondLst>
                                            <p:cond delay="0"/>
                                          </p:stCondLst>
                                        </p:cTn>
                                        <p:tgtEl>
                                          <p:spTgt spid="44"/>
                                        </p:tgtEl>
                                        <p:attrNameLst>
                                          <p:attrName>style.visibility</p:attrName>
                                        </p:attrNameLst>
                                      </p:cBhvr>
                                      <p:to>
                                        <p:strVal val="visible"/>
                                      </p:to>
                                    </p:set>
                                    <p:animEffect transition="in" filter="fade">
                                      <p:cBhvr>
                                        <p:cTn id="64" dur="500"/>
                                        <p:tgtEl>
                                          <p:spTgt spid="44"/>
                                        </p:tgtEl>
                                      </p:cBhvr>
                                    </p:animEffect>
                                    <p:anim calcmode="lin" valueType="num">
                                      <p:cBhvr>
                                        <p:cTn id="65" dur="500" fill="hold"/>
                                        <p:tgtEl>
                                          <p:spTgt spid="44"/>
                                        </p:tgtEl>
                                        <p:attrNameLst>
                                          <p:attrName>ppt_x</p:attrName>
                                        </p:attrNameLst>
                                      </p:cBhvr>
                                      <p:tavLst>
                                        <p:tav tm="0">
                                          <p:val>
                                            <p:strVal val="#ppt_x"/>
                                          </p:val>
                                        </p:tav>
                                        <p:tav tm="100000">
                                          <p:val>
                                            <p:strVal val="#ppt_x"/>
                                          </p:val>
                                        </p:tav>
                                      </p:tavLst>
                                    </p:anim>
                                    <p:anim calcmode="lin" valueType="num">
                                      <p:cBhvr>
                                        <p:cTn id="66" dur="500" fill="hold"/>
                                        <p:tgtEl>
                                          <p:spTgt spid="44"/>
                                        </p:tgtEl>
                                        <p:attrNameLst>
                                          <p:attrName>ppt_y</p:attrName>
                                        </p:attrNameLst>
                                      </p:cBhvr>
                                      <p:tavLst>
                                        <p:tav tm="0">
                                          <p:val>
                                            <p:strVal val="#ppt_y+.1"/>
                                          </p:val>
                                        </p:tav>
                                        <p:tav tm="100000">
                                          <p:val>
                                            <p:strVal val="#ppt_y"/>
                                          </p:val>
                                        </p:tav>
                                      </p:tavLst>
                                    </p:anim>
                                  </p:childTnLst>
                                </p:cTn>
                              </p:par>
                              <p:par>
                                <p:cTn id="67" presetID="22" presetClass="entr" presetSubtype="1" fill="hold" nodeType="withEffect">
                                  <p:stCondLst>
                                    <p:cond delay="0"/>
                                  </p:stCondLst>
                                  <p:childTnLst>
                                    <p:set>
                                      <p:cBhvr>
                                        <p:cTn id="68" dur="1" fill="hold">
                                          <p:stCondLst>
                                            <p:cond delay="0"/>
                                          </p:stCondLst>
                                        </p:cTn>
                                        <p:tgtEl>
                                          <p:spTgt spid="45"/>
                                        </p:tgtEl>
                                        <p:attrNameLst>
                                          <p:attrName>style.visibility</p:attrName>
                                        </p:attrNameLst>
                                      </p:cBhvr>
                                      <p:to>
                                        <p:strVal val="visible"/>
                                      </p:to>
                                    </p:set>
                                    <p:animEffect transition="in" filter="wipe(up)">
                                      <p:cBhvr>
                                        <p:cTn id="69" dur="500"/>
                                        <p:tgtEl>
                                          <p:spTgt spid="45"/>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7">
                                            <p:txEl>
                                              <p:pRg st="0" end="0"/>
                                            </p:txEl>
                                          </p:spTgt>
                                        </p:tgtEl>
                                        <p:attrNameLst>
                                          <p:attrName>style.visibility</p:attrName>
                                        </p:attrNameLst>
                                      </p:cBhvr>
                                      <p:to>
                                        <p:strVal val="visible"/>
                                      </p:to>
                                    </p:set>
                                    <p:animEffect transition="in" filter="fade">
                                      <p:cBhvr>
                                        <p:cTn id="72" dur="500"/>
                                        <p:tgtEl>
                                          <p:spTgt spid="27">
                                            <p:txEl>
                                              <p:pRg st="0" end="0"/>
                                            </p:txEl>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xEl>
                                              <p:pRg st="1" end="1"/>
                                            </p:txEl>
                                          </p:spTgt>
                                        </p:tgtEl>
                                        <p:attrNameLst>
                                          <p:attrName>style.visibility</p:attrName>
                                        </p:attrNameLst>
                                      </p:cBhvr>
                                      <p:to>
                                        <p:strVal val="visible"/>
                                      </p:to>
                                    </p:set>
                                    <p:animEffect transition="in" filter="fade">
                                      <p:cBhvr>
                                        <p:cTn id="75" dur="500"/>
                                        <p:tgtEl>
                                          <p:spTgt spid="27">
                                            <p:txEl>
                                              <p:pRg st="1" end="1"/>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7">
                                            <p:txEl>
                                              <p:pRg st="2" end="2"/>
                                            </p:txEl>
                                          </p:spTgt>
                                        </p:tgtEl>
                                        <p:attrNameLst>
                                          <p:attrName>style.visibility</p:attrName>
                                        </p:attrNameLst>
                                      </p:cBhvr>
                                      <p:to>
                                        <p:strVal val="visible"/>
                                      </p:to>
                                    </p:set>
                                    <p:animEffect transition="in" filter="fade">
                                      <p:cBhvr>
                                        <p:cTn id="78" dur="500"/>
                                        <p:tgtEl>
                                          <p:spTgt spid="27">
                                            <p:txEl>
                                              <p:pRg st="2" end="2"/>
                                            </p:tx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7">
                                            <p:txEl>
                                              <p:pRg st="3" end="3"/>
                                            </p:txEl>
                                          </p:spTgt>
                                        </p:tgtEl>
                                        <p:attrNameLst>
                                          <p:attrName>style.visibility</p:attrName>
                                        </p:attrNameLst>
                                      </p:cBhvr>
                                      <p:to>
                                        <p:strVal val="visible"/>
                                      </p:to>
                                    </p:set>
                                    <p:animEffect transition="in" filter="fade">
                                      <p:cBhvr>
                                        <p:cTn id="81" dur="500"/>
                                        <p:tgtEl>
                                          <p:spTgt spid="27">
                                            <p:txEl>
                                              <p:pRg st="3" end="3"/>
                                            </p:txEl>
                                          </p:spTgt>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
                                            <p:txEl>
                                              <p:pRg st="4" end="4"/>
                                            </p:txEl>
                                          </p:spTgt>
                                        </p:tgtEl>
                                        <p:attrNameLst>
                                          <p:attrName>style.visibility</p:attrName>
                                        </p:attrNameLst>
                                      </p:cBhvr>
                                      <p:to>
                                        <p:strVal val="visible"/>
                                      </p:to>
                                    </p:set>
                                    <p:animEffect transition="in" filter="fade">
                                      <p:cBhvr>
                                        <p:cTn id="84" dur="500"/>
                                        <p:tgtEl>
                                          <p:spTgt spid="27">
                                            <p:txEl>
                                              <p:pRg st="4" end="4"/>
                                            </p:txEl>
                                          </p:spTgt>
                                        </p:tgtEl>
                                      </p:cBhvr>
                                    </p:animEffect>
                                  </p:childTnLst>
                                </p:cTn>
                              </p:par>
                            </p:childTnLst>
                          </p:cTn>
                        </p:par>
                        <p:par>
                          <p:cTn id="85" fill="hold">
                            <p:stCondLst>
                              <p:cond delay="3000"/>
                            </p:stCondLst>
                            <p:childTnLst>
                              <p:par>
                                <p:cTn id="86" presetID="26" presetClass="entr" presetSubtype="0" fill="hold" nodeType="after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wipe(down)">
                                      <p:cBhvr>
                                        <p:cTn id="88" dur="290">
                                          <p:stCondLst>
                                            <p:cond delay="0"/>
                                          </p:stCondLst>
                                        </p:cTn>
                                        <p:tgtEl>
                                          <p:spTgt spid="40"/>
                                        </p:tgtEl>
                                      </p:cBhvr>
                                    </p:animEffect>
                                    <p:anim calcmode="lin" valueType="num">
                                      <p:cBhvr>
                                        <p:cTn id="89" dur="911"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90" dur="332"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91" dur="332" tmFilter="0, 0; 0.125,0.2665; 0.25,0.4; 0.375,0.465; 0.5,0.5;  0.625,0.535; 0.75,0.6; 0.875,0.7335; 1,1">
                                          <p:stCondLst>
                                            <p:cond delay="332"/>
                                          </p:stCondLst>
                                        </p:cTn>
                                        <p:tgtEl>
                                          <p:spTgt spid="40"/>
                                        </p:tgtEl>
                                        <p:attrNameLst>
                                          <p:attrName>ppt_y</p:attrName>
                                        </p:attrNameLst>
                                      </p:cBhvr>
                                      <p:tavLst>
                                        <p:tav tm="0" fmla="#ppt_y-sin(pi*$)/9">
                                          <p:val>
                                            <p:fltVal val="0"/>
                                          </p:val>
                                        </p:tav>
                                        <p:tav tm="100000">
                                          <p:val>
                                            <p:fltVal val="1"/>
                                          </p:val>
                                        </p:tav>
                                      </p:tavLst>
                                    </p:anim>
                                    <p:anim calcmode="lin" valueType="num">
                                      <p:cBhvr>
                                        <p:cTn id="92" dur="166" tmFilter="0, 0; 0.125,0.2665; 0.25,0.4; 0.375,0.465; 0.5,0.5;  0.625,0.535; 0.75,0.6; 0.875,0.7335; 1,1">
                                          <p:stCondLst>
                                            <p:cond delay="662"/>
                                          </p:stCondLst>
                                        </p:cTn>
                                        <p:tgtEl>
                                          <p:spTgt spid="40"/>
                                        </p:tgtEl>
                                        <p:attrNameLst>
                                          <p:attrName>ppt_y</p:attrName>
                                        </p:attrNameLst>
                                      </p:cBhvr>
                                      <p:tavLst>
                                        <p:tav tm="0" fmla="#ppt_y-sin(pi*$)/27">
                                          <p:val>
                                            <p:fltVal val="0"/>
                                          </p:val>
                                        </p:tav>
                                        <p:tav tm="100000">
                                          <p:val>
                                            <p:fltVal val="1"/>
                                          </p:val>
                                        </p:tav>
                                      </p:tavLst>
                                    </p:anim>
                                    <p:anim calcmode="lin" valueType="num">
                                      <p:cBhvr>
                                        <p:cTn id="93" dur="82" tmFilter="0, 0; 0.125,0.2665; 0.25,0.4; 0.375,0.465; 0.5,0.5;  0.625,0.535; 0.75,0.6; 0.875,0.7335; 1,1">
                                          <p:stCondLst>
                                            <p:cond delay="828"/>
                                          </p:stCondLst>
                                        </p:cTn>
                                        <p:tgtEl>
                                          <p:spTgt spid="40"/>
                                        </p:tgtEl>
                                        <p:attrNameLst>
                                          <p:attrName>ppt_y</p:attrName>
                                        </p:attrNameLst>
                                      </p:cBhvr>
                                      <p:tavLst>
                                        <p:tav tm="0" fmla="#ppt_y-sin(pi*$)/81">
                                          <p:val>
                                            <p:fltVal val="0"/>
                                          </p:val>
                                        </p:tav>
                                        <p:tav tm="100000">
                                          <p:val>
                                            <p:fltVal val="1"/>
                                          </p:val>
                                        </p:tav>
                                      </p:tavLst>
                                    </p:anim>
                                    <p:animScale>
                                      <p:cBhvr>
                                        <p:cTn id="94" dur="13">
                                          <p:stCondLst>
                                            <p:cond delay="325"/>
                                          </p:stCondLst>
                                        </p:cTn>
                                        <p:tgtEl>
                                          <p:spTgt spid="40"/>
                                        </p:tgtEl>
                                      </p:cBhvr>
                                      <p:to x="100000" y="60000"/>
                                    </p:animScale>
                                    <p:animScale>
                                      <p:cBhvr>
                                        <p:cTn id="95" dur="83" decel="50000">
                                          <p:stCondLst>
                                            <p:cond delay="338"/>
                                          </p:stCondLst>
                                        </p:cTn>
                                        <p:tgtEl>
                                          <p:spTgt spid="40"/>
                                        </p:tgtEl>
                                      </p:cBhvr>
                                      <p:to x="100000" y="100000"/>
                                    </p:animScale>
                                    <p:animScale>
                                      <p:cBhvr>
                                        <p:cTn id="96" dur="13">
                                          <p:stCondLst>
                                            <p:cond delay="656"/>
                                          </p:stCondLst>
                                        </p:cTn>
                                        <p:tgtEl>
                                          <p:spTgt spid="40"/>
                                        </p:tgtEl>
                                      </p:cBhvr>
                                      <p:to x="100000" y="80000"/>
                                    </p:animScale>
                                    <p:animScale>
                                      <p:cBhvr>
                                        <p:cTn id="97" dur="83" decel="50000">
                                          <p:stCondLst>
                                            <p:cond delay="669"/>
                                          </p:stCondLst>
                                        </p:cTn>
                                        <p:tgtEl>
                                          <p:spTgt spid="40"/>
                                        </p:tgtEl>
                                      </p:cBhvr>
                                      <p:to x="100000" y="100000"/>
                                    </p:animScale>
                                    <p:animScale>
                                      <p:cBhvr>
                                        <p:cTn id="98" dur="13">
                                          <p:stCondLst>
                                            <p:cond delay="821"/>
                                          </p:stCondLst>
                                        </p:cTn>
                                        <p:tgtEl>
                                          <p:spTgt spid="40"/>
                                        </p:tgtEl>
                                      </p:cBhvr>
                                      <p:to x="100000" y="90000"/>
                                    </p:animScale>
                                    <p:animScale>
                                      <p:cBhvr>
                                        <p:cTn id="99" dur="83" decel="50000">
                                          <p:stCondLst>
                                            <p:cond delay="834"/>
                                          </p:stCondLst>
                                        </p:cTn>
                                        <p:tgtEl>
                                          <p:spTgt spid="40"/>
                                        </p:tgtEl>
                                      </p:cBhvr>
                                      <p:to x="100000" y="100000"/>
                                    </p:animScale>
                                    <p:animScale>
                                      <p:cBhvr>
                                        <p:cTn id="100" dur="13">
                                          <p:stCondLst>
                                            <p:cond delay="904"/>
                                          </p:stCondLst>
                                        </p:cTn>
                                        <p:tgtEl>
                                          <p:spTgt spid="40"/>
                                        </p:tgtEl>
                                      </p:cBhvr>
                                      <p:to x="100000" y="95000"/>
                                    </p:animScale>
                                    <p:animScale>
                                      <p:cBhvr>
                                        <p:cTn id="101" dur="83" decel="50000">
                                          <p:stCondLst>
                                            <p:cond delay="917"/>
                                          </p:stCondLst>
                                        </p:cTn>
                                        <p:tgtEl>
                                          <p:spTgt spid="40"/>
                                        </p:tgtEl>
                                      </p:cBhvr>
                                      <p:to x="100000" y="100000"/>
                                    </p:animScale>
                                  </p:childTnLst>
                                </p:cTn>
                              </p:par>
                            </p:childTnLst>
                          </p:cTn>
                        </p:par>
                        <p:par>
                          <p:cTn id="102" fill="hold">
                            <p:stCondLst>
                              <p:cond delay="4000"/>
                            </p:stCondLst>
                            <p:childTnLst>
                              <p:par>
                                <p:cTn id="103" presetID="10" presetClass="entr" presetSubtype="0" fill="hold" grpId="0" nodeType="afterEffect">
                                  <p:stCondLst>
                                    <p:cond delay="0"/>
                                  </p:stCondLst>
                                  <p:childTnLst>
                                    <p:set>
                                      <p:cBhvr>
                                        <p:cTn id="104" dur="1" fill="hold">
                                          <p:stCondLst>
                                            <p:cond delay="0"/>
                                          </p:stCondLst>
                                        </p:cTn>
                                        <p:tgtEl>
                                          <p:spTgt spid="49"/>
                                        </p:tgtEl>
                                        <p:attrNameLst>
                                          <p:attrName>style.visibility</p:attrName>
                                        </p:attrNameLst>
                                      </p:cBhvr>
                                      <p:to>
                                        <p:strVal val="visible"/>
                                      </p:to>
                                    </p:set>
                                    <p:animEffect transition="in" filter="fade">
                                      <p:cBhvr>
                                        <p:cTn id="10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30" grpId="0"/>
      <p:bldP spid="37" grpId="0"/>
      <p:bldP spid="41" grpId="0"/>
      <p:bldP spid="44" grpId="0"/>
      <p:bldP spid="27" grpId="0" uiExpand="1" build="p"/>
      <p:bldP spid="4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1FE21D-9E85-41D6-8EF9-DC00AC4F9E37}"/>
              </a:ext>
            </a:extLst>
          </p:cNvPr>
          <p:cNvSpPr>
            <a:spLocks noGrp="1"/>
          </p:cNvSpPr>
          <p:nvPr>
            <p:ph type="body" sz="quarter" idx="10"/>
          </p:nvPr>
        </p:nvSpPr>
        <p:spPr>
          <a:xfrm>
            <a:off x="269239" y="1189177"/>
            <a:ext cx="11922761" cy="5252976"/>
          </a:xfrm>
        </p:spPr>
        <p:txBody>
          <a:bodyPr/>
          <a:lstStyle/>
          <a:p>
            <a:r>
              <a:rPr lang="zh-CN" altLang="en-US" dirty="0"/>
              <a:t>使用</a:t>
            </a:r>
            <a:r>
              <a:rPr lang="en-US" dirty="0"/>
              <a:t>C# </a:t>
            </a:r>
            <a:r>
              <a:rPr lang="zh-CN" altLang="en-US" dirty="0"/>
              <a:t>和</a:t>
            </a:r>
            <a:r>
              <a:rPr lang="en-US" dirty="0"/>
              <a:t> .NET</a:t>
            </a:r>
            <a:r>
              <a:rPr lang="zh-CN" altLang="en-US" dirty="0"/>
              <a:t>构建全栈</a:t>
            </a:r>
            <a:r>
              <a:rPr lang="en-US" altLang="zh-CN" dirty="0"/>
              <a:t>Web</a:t>
            </a:r>
            <a:r>
              <a:rPr lang="zh-CN" altLang="en-US" dirty="0"/>
              <a:t>开发</a:t>
            </a:r>
            <a:endParaRPr lang="en-US" dirty="0"/>
          </a:p>
          <a:p>
            <a:r>
              <a:rPr lang="zh-CN" altLang="en-US" dirty="0"/>
              <a:t>富组件模型和</a:t>
            </a:r>
            <a:r>
              <a:rPr lang="en-US" altLang="zh-CN" dirty="0"/>
              <a:t>UI</a:t>
            </a:r>
            <a:r>
              <a:rPr lang="zh-CN" altLang="en-US" dirty="0"/>
              <a:t>框架</a:t>
            </a:r>
            <a:endParaRPr lang="en-US" dirty="0"/>
          </a:p>
          <a:p>
            <a:r>
              <a:rPr lang="en-US" dirty="0"/>
              <a:t> ASP.NET Core </a:t>
            </a:r>
            <a:r>
              <a:rPr lang="zh-CN" altLang="en-US" dirty="0"/>
              <a:t>应用集成</a:t>
            </a:r>
            <a:endParaRPr lang="en-US" dirty="0"/>
          </a:p>
          <a:p>
            <a:r>
              <a:rPr lang="en-US" dirty="0" err="1"/>
              <a:t>Blazor</a:t>
            </a:r>
            <a:r>
              <a:rPr lang="en-US" dirty="0"/>
              <a:t> Server </a:t>
            </a:r>
            <a:r>
              <a:rPr lang="zh-CN" altLang="en-US" dirty="0"/>
              <a:t>已经在</a:t>
            </a:r>
            <a:r>
              <a:rPr lang="en-US" dirty="0"/>
              <a:t> .NET Core 3.1 LTS </a:t>
            </a:r>
            <a:r>
              <a:rPr lang="zh-CN" altLang="en-US" dirty="0"/>
              <a:t>，可以用于产品开发</a:t>
            </a:r>
            <a:endParaRPr lang="en-US" dirty="0"/>
          </a:p>
          <a:p>
            <a:r>
              <a:rPr lang="en-US" dirty="0" err="1"/>
              <a:t>Blazor</a:t>
            </a:r>
            <a:r>
              <a:rPr lang="en-US" dirty="0"/>
              <a:t> </a:t>
            </a:r>
            <a:r>
              <a:rPr lang="en-US" dirty="0" err="1"/>
              <a:t>WebAssembly</a:t>
            </a:r>
            <a:r>
              <a:rPr lang="en-US" dirty="0"/>
              <a:t>  3.2.1 </a:t>
            </a:r>
            <a:r>
              <a:rPr lang="zh-CN" altLang="en-US" dirty="0"/>
              <a:t>已可以用于产品开发</a:t>
            </a:r>
            <a:endParaRPr lang="en-US" dirty="0"/>
          </a:p>
          <a:p>
            <a:r>
              <a:rPr lang="zh-CN" altLang="en-US" dirty="0"/>
              <a:t>可以尝试体验</a:t>
            </a:r>
            <a:r>
              <a:rPr lang="en-US" dirty="0"/>
              <a:t> </a:t>
            </a:r>
            <a:r>
              <a:rPr lang="en-US" dirty="0" err="1"/>
              <a:t>Blazor</a:t>
            </a:r>
            <a:r>
              <a:rPr lang="en-US" dirty="0"/>
              <a:t> Hybrid &amp; Native  </a:t>
            </a:r>
          </a:p>
          <a:p>
            <a:r>
              <a:rPr lang="zh-CN" altLang="en-US" b="1" dirty="0"/>
              <a:t>可以从 </a:t>
            </a:r>
            <a:r>
              <a:rPr lang="en-US" b="1" dirty="0">
                <a:hlinkClick r:id="rId2"/>
              </a:rPr>
              <a:t>https://blazor.net</a:t>
            </a:r>
            <a:r>
              <a:rPr lang="en-US" b="1" dirty="0"/>
              <a:t> </a:t>
            </a:r>
            <a:r>
              <a:rPr lang="zh-CN" altLang="en-US" b="1" dirty="0"/>
              <a:t>开始</a:t>
            </a:r>
            <a:r>
              <a:rPr lang="en-US" altLang="zh-CN" b="1" dirty="0" err="1"/>
              <a:t>blazor</a:t>
            </a:r>
            <a:r>
              <a:rPr lang="zh-CN" altLang="en-US" b="1" dirty="0"/>
              <a:t>之旅</a:t>
            </a:r>
            <a:r>
              <a:rPr lang="en-US" b="1" dirty="0"/>
              <a:t>!</a:t>
            </a:r>
          </a:p>
        </p:txBody>
      </p:sp>
      <p:sp>
        <p:nvSpPr>
          <p:cNvPr id="3" name="Title 2">
            <a:extLst>
              <a:ext uri="{FF2B5EF4-FFF2-40B4-BE49-F238E27FC236}">
                <a16:creationId xmlns:a16="http://schemas.microsoft.com/office/drawing/2014/main" id="{30179092-C38B-407D-B57A-4CFD0C82FCF6}"/>
              </a:ext>
            </a:extLst>
          </p:cNvPr>
          <p:cNvSpPr>
            <a:spLocks noGrp="1"/>
          </p:cNvSpPr>
          <p:nvPr>
            <p:ph type="title"/>
          </p:nvPr>
        </p:nvSpPr>
        <p:spPr/>
        <p:txBody>
          <a:bodyPr/>
          <a:lstStyle/>
          <a:p>
            <a:r>
              <a:rPr lang="zh-CN" altLang="en-US" dirty="0"/>
              <a:t>总结</a:t>
            </a:r>
            <a:endParaRPr lang="en-US" dirty="0"/>
          </a:p>
        </p:txBody>
      </p:sp>
    </p:spTree>
    <p:extLst>
      <p:ext uri="{BB962C8B-B14F-4D97-AF65-F5344CB8AC3E}">
        <p14:creationId xmlns:p14="http://schemas.microsoft.com/office/powerpoint/2010/main" val="409833783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DB42DEF8-773D-4E3F-B482-1107DBEB9AF4}"/>
              </a:ext>
            </a:extLst>
          </p:cNvPr>
          <p:cNvSpPr txBox="1">
            <a:spLocks/>
          </p:cNvSpPr>
          <p:nvPr/>
        </p:nvSpPr>
        <p:spPr>
          <a:xfrm>
            <a:off x="2001924" y="1054536"/>
            <a:ext cx="7566661" cy="4985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.NET Core 3.1 &amp; 5.0</a:t>
            </a:r>
            <a:r>
              <a:rPr kumimoji="0" lang="en-US" sz="3600" b="0" i="0" u="none" strike="noStrike" kern="1200" cap="none" spc="-50" normalizeH="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a:t>
            </a:r>
            <a:r>
              <a:rPr kumimoji="0" lang="en-US" altLang="zh-CN" sz="3600" b="0" i="0" u="none" strike="noStrike" kern="1200" cap="none" spc="-50" normalizeH="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Preview8</a:t>
            </a:r>
            <a:endPar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p:txBody>
      </p:sp>
      <p:sp>
        <p:nvSpPr>
          <p:cNvPr id="3" name="Title 3">
            <a:extLst>
              <a:ext uri="{FF2B5EF4-FFF2-40B4-BE49-F238E27FC236}">
                <a16:creationId xmlns:a16="http://schemas.microsoft.com/office/drawing/2014/main" id="{ED96208D-867A-4A19-8EB0-439ACD68A65C}"/>
              </a:ext>
            </a:extLst>
          </p:cNvPr>
          <p:cNvSpPr txBox="1">
            <a:spLocks/>
          </p:cNvSpPr>
          <p:nvPr/>
        </p:nvSpPr>
        <p:spPr>
          <a:xfrm>
            <a:off x="2001924" y="2568271"/>
            <a:ext cx="7883995" cy="200054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nSpc>
                <a:spcPct val="90000"/>
              </a:lnSpc>
              <a:spcBef>
                <a:spcPts val="1200"/>
              </a:spcBef>
              <a:defRPr/>
            </a:pPr>
            <a:r>
              <a:rPr lang="en-US" sz="2000" spc="0" dirty="0">
                <a:ln>
                  <a:noFill/>
                </a:ln>
                <a:gradFill>
                  <a:gsLst>
                    <a:gs pos="1250">
                      <a:srgbClr val="FFFFFF"/>
                    </a:gs>
                    <a:gs pos="100000">
                      <a:srgbClr val="FFFFFF"/>
                    </a:gs>
                  </a:gsLst>
                  <a:lin ang="5400000" scaled="0"/>
                </a:gradFill>
                <a:latin typeface="Segoe UI"/>
                <a:cs typeface="Segoe UI Semilight" panose="020B0402040204020203" pitchFamily="34" charset="0"/>
              </a:rPr>
              <a:t>3.1 Long-Term Support (LTS)</a:t>
            </a:r>
          </a:p>
          <a:p>
            <a:pPr marL="0" marR="0" lvl="0" indent="0" algn="l" defTabSz="932742" rtl="0" eaLnBrk="1" fontAlgn="auto" latinLnBrk="0" hangingPunct="1">
              <a:lnSpc>
                <a:spcPct val="90000"/>
              </a:lnSpc>
              <a:spcBef>
                <a:spcPts val="1200"/>
              </a:spcBef>
              <a:spcAft>
                <a:spcPts val="0"/>
              </a:spcAft>
              <a:buClrTx/>
              <a:buSzPct val="90000"/>
              <a:buFontTx/>
              <a:buNone/>
              <a:tabLst/>
              <a:defRPr/>
            </a:pPr>
            <a:r>
              <a:rPr kumimoji="0" lang="en-US" sz="2000" b="0" i="0" u="none" strike="noStrike" kern="1200" cap="none" spc="0" normalizeH="0" baseline="0" noProof="0" dirty="0">
                <a:ln w="3175">
                  <a:noFill/>
                </a:ln>
                <a:gradFill>
                  <a:gsLst>
                    <a:gs pos="1250">
                      <a:srgbClr val="FFFFFF"/>
                    </a:gs>
                    <a:gs pos="100000">
                      <a:srgbClr val="FFFFFF"/>
                    </a:gs>
                  </a:gsLst>
                  <a:lin ang="5400000" scaled="0"/>
                </a:gradFill>
                <a:effectLst/>
                <a:uLnTx/>
                <a:uFillTx/>
                <a:latin typeface="Segoe UI"/>
                <a:ea typeface="+mn-ea"/>
                <a:cs typeface="Segoe UI Semilight" panose="020B0402040204020203" pitchFamily="34" charset="0"/>
              </a:rPr>
              <a:t>Side-by-side support &amp; self-contained EXEs</a:t>
            </a:r>
          </a:p>
          <a:p>
            <a:pPr marL="0" marR="0" lvl="0" indent="0" algn="l" defTabSz="932742" rtl="0" eaLnBrk="1" fontAlgn="auto" latinLnBrk="0" hangingPunct="1">
              <a:lnSpc>
                <a:spcPct val="90000"/>
              </a:lnSpc>
              <a:spcBef>
                <a:spcPts val="1200"/>
              </a:spcBef>
              <a:spcAft>
                <a:spcPts val="0"/>
              </a:spcAft>
              <a:buClrTx/>
              <a:buSzPct val="90000"/>
              <a:buFontTx/>
              <a:buNone/>
              <a:tabLst/>
              <a:defRPr/>
            </a:pPr>
            <a:r>
              <a:rPr lang="en-US" sz="2000" spc="0" dirty="0">
                <a:gradFill>
                  <a:gsLst>
                    <a:gs pos="1250">
                      <a:srgbClr val="FFFFFF"/>
                    </a:gs>
                    <a:gs pos="100000">
                      <a:srgbClr val="FFFFFF"/>
                    </a:gs>
                  </a:gsLst>
                  <a:lin ang="5400000" scaled="0"/>
                </a:gradFill>
                <a:latin typeface="Segoe UI"/>
                <a:cs typeface="Segoe UI Semilight" panose="020B0402040204020203" pitchFamily="34" charset="0"/>
              </a:rPr>
              <a:t>5.0 </a:t>
            </a:r>
            <a:r>
              <a:rPr lang="en-US" altLang="zh-CN" sz="2000" spc="0" dirty="0">
                <a:gradFill>
                  <a:gsLst>
                    <a:gs pos="1250">
                      <a:srgbClr val="FFFFFF"/>
                    </a:gs>
                    <a:gs pos="100000">
                      <a:srgbClr val="FFFFFF"/>
                    </a:gs>
                  </a:gsLst>
                  <a:lin ang="5400000" scaled="0"/>
                </a:gradFill>
                <a:latin typeface="Segoe UI"/>
                <a:cs typeface="Segoe UI Semilight" panose="020B0402040204020203" pitchFamily="34" charset="0"/>
              </a:rPr>
              <a:t>Preview8 </a:t>
            </a:r>
            <a:endParaRPr kumimoji="0" lang="en-US" sz="2000" b="0" i="0" u="none" strike="noStrike" kern="1200" cap="none" spc="0" normalizeH="0" baseline="0" noProof="0" dirty="0">
              <a:ln w="3175">
                <a:noFill/>
              </a:ln>
              <a:gradFill>
                <a:gsLst>
                  <a:gs pos="1250">
                    <a:srgbClr val="FFFFFF"/>
                  </a:gs>
                  <a:gs pos="100000">
                    <a:srgbClr val="FFFFFF"/>
                  </a:gs>
                </a:gsLst>
                <a:lin ang="5400000" scaled="0"/>
              </a:gradFill>
              <a:effectLst/>
              <a:uLnTx/>
              <a:uFillTx/>
              <a:latin typeface="Segoe UI"/>
              <a:ea typeface="+mn-ea"/>
              <a:cs typeface="Segoe UI Semilight" panose="020B0402040204020203" pitchFamily="34" charset="0"/>
            </a:endParaRPr>
          </a:p>
          <a:p>
            <a:pPr marL="0" marR="0" lvl="0" indent="0" algn="l" defTabSz="932742" rtl="0" eaLnBrk="1" fontAlgn="auto" latinLnBrk="0" hangingPunct="1">
              <a:lnSpc>
                <a:spcPct val="90000"/>
              </a:lnSpc>
              <a:spcBef>
                <a:spcPts val="1200"/>
              </a:spcBef>
              <a:spcAft>
                <a:spcPts val="0"/>
              </a:spcAft>
              <a:buClrTx/>
              <a:buSzPct val="90000"/>
              <a:buFontTx/>
              <a:buNone/>
              <a:tabLst/>
              <a:defRPr/>
            </a:pPr>
            <a:r>
              <a:rPr kumimoji="0" lang="en-US" sz="2000" b="1" i="0" u="none" strike="noStrike" kern="1200" cap="none" spc="0" normalizeH="0" baseline="0" noProof="0" dirty="0" err="1">
                <a:ln w="3175">
                  <a:noFill/>
                </a:ln>
                <a:gradFill>
                  <a:gsLst>
                    <a:gs pos="1250">
                      <a:srgbClr val="FFFFFF"/>
                    </a:gs>
                    <a:gs pos="100000">
                      <a:srgbClr val="FFFFFF"/>
                    </a:gs>
                  </a:gsLst>
                  <a:lin ang="5400000" scaled="0"/>
                </a:gradFill>
                <a:effectLst/>
                <a:uLnTx/>
                <a:uFillTx/>
                <a:latin typeface="Segoe UI"/>
                <a:ea typeface="+mn-ea"/>
                <a:cs typeface="Segoe UI" pitchFamily="34" charset="0"/>
              </a:rPr>
              <a:t>Blazor</a:t>
            </a:r>
            <a:r>
              <a:rPr kumimoji="0" lang="en-US" sz="2000" b="1" i="0" u="none" strike="noStrike" kern="1200" cap="none" spc="0" normalizeH="0" baseline="0" noProof="0" dirty="0">
                <a:ln w="3175">
                  <a:noFill/>
                </a:ln>
                <a:gradFill>
                  <a:gsLst>
                    <a:gs pos="1250">
                      <a:srgbClr val="FFFFFF"/>
                    </a:gs>
                    <a:gs pos="100000">
                      <a:srgbClr val="FFFFFF"/>
                    </a:gs>
                  </a:gsLst>
                  <a:lin ang="5400000" scaled="0"/>
                </a:gradFill>
                <a:effectLst/>
                <a:uLnTx/>
                <a:uFillTx/>
                <a:latin typeface="Segoe UI"/>
                <a:ea typeface="+mn-ea"/>
                <a:cs typeface="Segoe UI" pitchFamily="34" charset="0"/>
              </a:rPr>
              <a:t>: Full-stack web development with C# and Razor</a:t>
            </a:r>
          </a:p>
          <a:p>
            <a:pPr marL="0" marR="0" lvl="0" indent="0" algn="l" defTabSz="932742" rtl="0" eaLnBrk="1" fontAlgn="auto" latinLnBrk="0" hangingPunct="1">
              <a:lnSpc>
                <a:spcPct val="90000"/>
              </a:lnSpc>
              <a:spcBef>
                <a:spcPts val="1200"/>
              </a:spcBef>
              <a:spcAft>
                <a:spcPts val="0"/>
              </a:spcAft>
              <a:buClrTx/>
              <a:buSzPct val="90000"/>
              <a:buFontTx/>
              <a:buNone/>
              <a:tabLst/>
              <a:defRPr/>
            </a:pPr>
            <a:endParaRPr kumimoji="0" lang="en-US" sz="2000" b="0" i="0" u="none" strike="noStrike" kern="1200" cap="none" spc="0" normalizeH="0" baseline="0" noProof="0" dirty="0">
              <a:ln w="3175">
                <a:noFill/>
              </a:ln>
              <a:gradFill>
                <a:gsLst>
                  <a:gs pos="1250">
                    <a:srgbClr val="FFFFFF"/>
                  </a:gs>
                  <a:gs pos="100000">
                    <a:srgbClr val="FFFFFF"/>
                  </a:gs>
                </a:gsLst>
                <a:lin ang="5400000" scaled="0"/>
              </a:gradFill>
              <a:effectLst/>
              <a:uLnTx/>
              <a:uFillTx/>
              <a:latin typeface="Segoe UI"/>
              <a:ea typeface="+mn-ea"/>
              <a:cs typeface="Segoe UI" pitchFamily="34" charset="0"/>
            </a:endParaRPr>
          </a:p>
        </p:txBody>
      </p:sp>
      <p:pic>
        <p:nvPicPr>
          <p:cNvPr id="13" name="Picture 12">
            <a:extLst>
              <a:ext uri="{FF2B5EF4-FFF2-40B4-BE49-F238E27FC236}">
                <a16:creationId xmlns:a16="http://schemas.microsoft.com/office/drawing/2014/main" id="{1E608808-79F9-412E-B447-95A8FE6456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6571" y="3429000"/>
            <a:ext cx="1104028" cy="2737986"/>
          </a:xfrm>
          <a:prstGeom prst="rect">
            <a:avLst/>
          </a:prstGeom>
        </p:spPr>
      </p:pic>
    </p:spTree>
    <p:extLst>
      <p:ext uri="{BB962C8B-B14F-4D97-AF65-F5344CB8AC3E}">
        <p14:creationId xmlns:p14="http://schemas.microsoft.com/office/powerpoint/2010/main" val="12428302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100"/>
                                  </p:stCondLst>
                                  <p:childTnLst>
                                    <p:animMotion origin="layout" path="M -3.33333E-6 -2.59259E-6 L -3.33333E-6 0.03843 " pathEditMode="relative" rAng="0" ptsTypes="AA">
                                      <p:cBhvr>
                                        <p:cTn id="9" dur="500" spd="-100000" fill="hold"/>
                                        <p:tgtEl>
                                          <p:spTgt spid="2"/>
                                        </p:tgtEl>
                                        <p:attrNameLst>
                                          <p:attrName>ppt_x</p:attrName>
                                          <p:attrName>ppt_y</p:attrName>
                                        </p:attrNameLst>
                                      </p:cBhvr>
                                      <p:rCtr x="0" y="1921"/>
                                    </p:animMotion>
                                  </p:childTnLst>
                                </p:cTn>
                              </p:par>
                              <p:par>
                                <p:cTn id="10" presetID="10" presetClass="entr" presetSubtype="0" fill="hold" grpId="0" nodeType="withEffect">
                                  <p:stCondLst>
                                    <p:cond delay="2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200"/>
                                  </p:stCondLst>
                                  <p:childTnLst>
                                    <p:animMotion origin="layout" path="M -4.16667E-6 1.11111E-6 L -4.16667E-6 0.03842 " pathEditMode="relative" rAng="0" ptsTypes="AA">
                                      <p:cBhvr>
                                        <p:cTn id="14" dur="500" spd="-100000" fill="hold"/>
                                        <p:tgtEl>
                                          <p:spTgt spid="3"/>
                                        </p:tgtEl>
                                        <p:attrNameLst>
                                          <p:attrName>ppt_x</p:attrName>
                                          <p:attrName>ppt_y</p:attrName>
                                        </p:attrNameLst>
                                      </p:cBhvr>
                                      <p:rCtr x="0" y="1921"/>
                                    </p:animMotion>
                                  </p:childTnLst>
                                </p:cTn>
                              </p:par>
                              <p:par>
                                <p:cTn id="15" presetID="2" presetClass="entr" presetSubtype="4"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1500" fill="hold"/>
                                        <p:tgtEl>
                                          <p:spTgt spid="13"/>
                                        </p:tgtEl>
                                        <p:attrNameLst>
                                          <p:attrName>ppt_x</p:attrName>
                                        </p:attrNameLst>
                                      </p:cBhvr>
                                      <p:tavLst>
                                        <p:tav tm="0">
                                          <p:val>
                                            <p:strVal val="#ppt_x"/>
                                          </p:val>
                                        </p:tav>
                                        <p:tav tm="100000">
                                          <p:val>
                                            <p:strVal val="#ppt_x"/>
                                          </p:val>
                                        </p:tav>
                                      </p:tavLst>
                                    </p:anim>
                                    <p:anim calcmode="lin" valueType="num">
                                      <p:cBhvr additive="base">
                                        <p:cTn id="18" dur="1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DB42DEF8-773D-4E3F-B482-1107DBEB9AF4}"/>
              </a:ext>
            </a:extLst>
          </p:cNvPr>
          <p:cNvSpPr txBox="1">
            <a:spLocks/>
          </p:cNvSpPr>
          <p:nvPr/>
        </p:nvSpPr>
        <p:spPr>
          <a:xfrm>
            <a:off x="1843258" y="2019844"/>
            <a:ext cx="9011555" cy="4985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3600" b="0" i="0" u="none" strike="noStrike" kern="1200" cap="none" spc="-50" normalizeH="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Partner Tools and Controls for </a:t>
            </a:r>
            <a:r>
              <a:rPr kumimoji="0" lang="en-US" sz="3600" b="0" i="0" u="none" strike="noStrike" kern="1200" cap="none" spc="-50" normalizeH="0" noProof="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Blazor</a:t>
            </a:r>
            <a:endParaRPr kumimoji="0" lang="en-US" sz="3600" b="0" i="0" u="none" strike="noStrike" kern="1200" cap="none" spc="-50" normalizeH="0" baseline="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p:txBody>
      </p:sp>
      <p:sp>
        <p:nvSpPr>
          <p:cNvPr id="5" name="Rectangle: Rounded Corners 4">
            <a:extLst>
              <a:ext uri="{FF2B5EF4-FFF2-40B4-BE49-F238E27FC236}">
                <a16:creationId xmlns:a16="http://schemas.microsoft.com/office/drawing/2014/main" id="{1CA387C0-F0C9-4675-9CD4-A398BCA3A308}"/>
              </a:ext>
            </a:extLst>
          </p:cNvPr>
          <p:cNvSpPr/>
          <p:nvPr/>
        </p:nvSpPr>
        <p:spPr bwMode="auto">
          <a:xfrm>
            <a:off x="1843258" y="1354197"/>
            <a:ext cx="1855974"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200" normalizeH="0" baseline="0" noProof="0">
                <a:ln>
                  <a:noFill/>
                </a:ln>
                <a:gradFill>
                  <a:gsLst>
                    <a:gs pos="0">
                      <a:srgbClr val="002050"/>
                    </a:gs>
                    <a:gs pos="100000">
                      <a:srgbClr val="002050"/>
                    </a:gs>
                  </a:gsLst>
                  <a:lin ang="5400000" scaled="0"/>
                </a:gradFill>
                <a:effectLst/>
                <a:uLnTx/>
                <a:uFillTx/>
                <a:latin typeface="Segoe UI"/>
                <a:ea typeface="+mn-ea"/>
                <a:cs typeface="Segoe UI" pitchFamily="34" charset="0"/>
              </a:rPr>
              <a:t>PARTNERS</a:t>
            </a:r>
          </a:p>
        </p:txBody>
      </p:sp>
      <p:grpSp>
        <p:nvGrpSpPr>
          <p:cNvPr id="6" name="Group 5">
            <a:extLst>
              <a:ext uri="{FF2B5EF4-FFF2-40B4-BE49-F238E27FC236}">
                <a16:creationId xmlns:a16="http://schemas.microsoft.com/office/drawing/2014/main" id="{761AED23-7372-4F78-BCC5-A896062EFC06}"/>
              </a:ext>
            </a:extLst>
          </p:cNvPr>
          <p:cNvGrpSpPr/>
          <p:nvPr/>
        </p:nvGrpSpPr>
        <p:grpSpPr>
          <a:xfrm>
            <a:off x="2355792" y="3822137"/>
            <a:ext cx="7749186" cy="2776625"/>
            <a:chOff x="2355792" y="3750887"/>
            <a:chExt cx="7749186" cy="2776625"/>
          </a:xfrm>
        </p:grpSpPr>
        <p:grpSp>
          <p:nvGrpSpPr>
            <p:cNvPr id="8" name="Group 7">
              <a:extLst>
                <a:ext uri="{FF2B5EF4-FFF2-40B4-BE49-F238E27FC236}">
                  <a16:creationId xmlns:a16="http://schemas.microsoft.com/office/drawing/2014/main" id="{E6DA6273-4983-4879-BD1F-D48B286EC534}"/>
                </a:ext>
              </a:extLst>
            </p:cNvPr>
            <p:cNvGrpSpPr/>
            <p:nvPr/>
          </p:nvGrpSpPr>
          <p:grpSpPr>
            <a:xfrm>
              <a:off x="2355792" y="3750887"/>
              <a:ext cx="7341867" cy="2776625"/>
              <a:chOff x="3402532" y="3739013"/>
              <a:chExt cx="7341867" cy="2776625"/>
            </a:xfrm>
          </p:grpSpPr>
          <p:pic>
            <p:nvPicPr>
              <p:cNvPr id="9" name="Picture 8">
                <a:extLst>
                  <a:ext uri="{FF2B5EF4-FFF2-40B4-BE49-F238E27FC236}">
                    <a16:creationId xmlns:a16="http://schemas.microsoft.com/office/drawing/2014/main" id="{FD3DA751-564F-4846-9EDB-8C006833B16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706814" y="3739013"/>
                <a:ext cx="2873158" cy="680485"/>
              </a:xfrm>
              <a:prstGeom prst="rect">
                <a:avLst/>
              </a:prstGeom>
            </p:spPr>
          </p:pic>
          <p:pic>
            <p:nvPicPr>
              <p:cNvPr id="23" name="Picture 22">
                <a:extLst>
                  <a:ext uri="{FF2B5EF4-FFF2-40B4-BE49-F238E27FC236}">
                    <a16:creationId xmlns:a16="http://schemas.microsoft.com/office/drawing/2014/main" id="{035E77C0-7D8E-42FD-AB54-89AE4D0EAE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02532" y="4836791"/>
                <a:ext cx="3920907" cy="599613"/>
              </a:xfrm>
              <a:prstGeom prst="rect">
                <a:avLst/>
              </a:prstGeom>
            </p:spPr>
          </p:pic>
          <p:pic>
            <p:nvPicPr>
              <p:cNvPr id="25" name="Picture 24" descr="A close up of a sign&#10;&#10;Description automatically generated">
                <a:extLst>
                  <a:ext uri="{FF2B5EF4-FFF2-40B4-BE49-F238E27FC236}">
                    <a16:creationId xmlns:a16="http://schemas.microsoft.com/office/drawing/2014/main" id="{DCE67F6C-4871-4B73-BB35-91535084B2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66974" y="4767302"/>
                <a:ext cx="2877425" cy="738590"/>
              </a:xfrm>
              <a:prstGeom prst="rect">
                <a:avLst/>
              </a:prstGeom>
            </p:spPr>
          </p:pic>
          <p:pic>
            <p:nvPicPr>
              <p:cNvPr id="32" name="Picture 31">
                <a:extLst>
                  <a:ext uri="{FF2B5EF4-FFF2-40B4-BE49-F238E27FC236}">
                    <a16:creationId xmlns:a16="http://schemas.microsoft.com/office/drawing/2014/main" id="{76C9C57D-D2AD-411A-89CE-0A30EBC990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62986" y="5777048"/>
                <a:ext cx="3322002" cy="738590"/>
              </a:xfrm>
              <a:prstGeom prst="rect">
                <a:avLst/>
              </a:prstGeom>
            </p:spPr>
          </p:pic>
        </p:grpSp>
        <p:pic>
          <p:nvPicPr>
            <p:cNvPr id="4" name="Picture 3" descr="A close up of a sign&#10;&#10;Description automatically generated">
              <a:extLst>
                <a:ext uri="{FF2B5EF4-FFF2-40B4-BE49-F238E27FC236}">
                  <a16:creationId xmlns:a16="http://schemas.microsoft.com/office/drawing/2014/main" id="{982BC2E4-644C-4B6A-8293-4D9C306FD0A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49035" y="3797477"/>
              <a:ext cx="3755943" cy="523855"/>
            </a:xfrm>
            <a:prstGeom prst="rect">
              <a:avLst/>
            </a:prstGeom>
          </p:spPr>
        </p:pic>
      </p:grpSp>
    </p:spTree>
    <p:extLst>
      <p:ext uri="{BB962C8B-B14F-4D97-AF65-F5344CB8AC3E}">
        <p14:creationId xmlns:p14="http://schemas.microsoft.com/office/powerpoint/2010/main" val="3338887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100"/>
                                  </p:stCondLst>
                                  <p:childTnLst>
                                    <p:animMotion origin="layout" path="M -3.125E-6 2.96296E-6 L -3.125E-6 0.03842 " pathEditMode="relative" rAng="0" ptsTypes="AA">
                                      <p:cBhvr>
                                        <p:cTn id="9" dur="500" spd="-100000" fill="hold"/>
                                        <p:tgtEl>
                                          <p:spTgt spid="2"/>
                                        </p:tgtEl>
                                        <p:attrNameLst>
                                          <p:attrName>ppt_x</p:attrName>
                                          <p:attrName>ppt_y</p:attrName>
                                        </p:attrNameLst>
                                      </p:cBhvr>
                                      <p:rCtr x="0" y="1921"/>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42" presetClass="path" presetSubtype="0" decel="100000" fill="hold" grpId="1" nodeType="withEffect">
                                  <p:stCondLst>
                                    <p:cond delay="0"/>
                                  </p:stCondLst>
                                  <p:childTnLst>
                                    <p:animMotion origin="layout" path="M -3.54167E-6 -2.96296E-6 L -3.54167E-6 0.03843 " pathEditMode="relative" rAng="0" ptsTypes="AA">
                                      <p:cBhvr>
                                        <p:cTn id="14" dur="500" spd="-100000" fill="hold"/>
                                        <p:tgtEl>
                                          <p:spTgt spid="5"/>
                                        </p:tgtEl>
                                        <p:attrNameLst>
                                          <p:attrName>ppt_x</p:attrName>
                                          <p:attrName>ppt_y</p:attrName>
                                        </p:attrNameLst>
                                      </p:cBhvr>
                                      <p:rCtr x="0" y="1921"/>
                                    </p:animMotion>
                                  </p:childTnLst>
                                </p:cTn>
                              </p:par>
                              <p:par>
                                <p:cTn id="15" presetID="10"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64" presetClass="path" presetSubtype="0" accel="50000" decel="50000" fill="hold" nodeType="withEffect">
                                  <p:stCondLst>
                                    <p:cond delay="0"/>
                                  </p:stCondLst>
                                  <p:childTnLst>
                                    <p:animMotion origin="layout" path="M 2.5E-6 -2.22222E-6 L 2.5E-6 -0.10162 " pathEditMode="relative" rAng="0" ptsTypes="AA">
                                      <p:cBhvr>
                                        <p:cTn id="19" dur="500" fill="hold"/>
                                        <p:tgtEl>
                                          <p:spTgt spid="6"/>
                                        </p:tgtEl>
                                        <p:attrNameLst>
                                          <p:attrName>ppt_x</p:attrName>
                                          <p:attrName>ppt_y</p:attrName>
                                        </p:attrNameLst>
                                      </p:cBhvr>
                                      <p:rCtr x="0" y="-50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animBg="1"/>
      <p:bldP spid="5" grpId="1" animBg="1"/>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DB42DEF8-773D-4E3F-B482-1107DBEB9AF4}"/>
              </a:ext>
            </a:extLst>
          </p:cNvPr>
          <p:cNvSpPr txBox="1">
            <a:spLocks/>
          </p:cNvSpPr>
          <p:nvPr/>
        </p:nvSpPr>
        <p:spPr>
          <a:xfrm>
            <a:off x="1843258" y="2019844"/>
            <a:ext cx="7566661" cy="4985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1200"/>
              </a:spcAft>
              <a:buClrTx/>
              <a:buSzTx/>
              <a:buFontTx/>
              <a:buNone/>
              <a:tabLst/>
              <a:defRPr/>
            </a:pPr>
            <a:r>
              <a:rPr kumimoji="0" lang="en-US" sz="3600" b="0" i="0" u="none" strike="noStrike" kern="1200" cap="none" spc="-50" normalizeH="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.NET Foundation Corporate Sponsor</a:t>
            </a:r>
            <a:endParaRPr kumimoji="0" lang="en-US" sz="3600" b="0" i="0" u="none" strike="noStrike" kern="1200" cap="none" spc="-50" normalizeH="0" baseline="0" noProof="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p:txBody>
      </p:sp>
      <p:sp>
        <p:nvSpPr>
          <p:cNvPr id="4" name="TextBox 3">
            <a:extLst>
              <a:ext uri="{FF2B5EF4-FFF2-40B4-BE49-F238E27FC236}">
                <a16:creationId xmlns:a16="http://schemas.microsoft.com/office/drawing/2014/main" id="{340D0C54-3E62-4912-BFA8-2A91DC3F2B54}"/>
              </a:ext>
            </a:extLst>
          </p:cNvPr>
          <p:cNvSpPr txBox="1"/>
          <p:nvPr/>
        </p:nvSpPr>
        <p:spPr>
          <a:xfrm>
            <a:off x="1715858" y="5659855"/>
            <a:ext cx="8031715" cy="6278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FFC000"/>
                </a:solidFill>
                <a:effectLst/>
                <a:uLnTx/>
                <a:uFillTx/>
                <a:latin typeface="Segoe UI"/>
                <a:ea typeface="+mn-ea"/>
                <a:cs typeface="+mn-cs"/>
              </a:rPr>
              <a:t>dotnetfoundation.org/blog</a:t>
            </a:r>
          </a:p>
        </p:txBody>
      </p:sp>
      <p:sp>
        <p:nvSpPr>
          <p:cNvPr id="5" name="Rectangle: Rounded Corners 4">
            <a:extLst>
              <a:ext uri="{FF2B5EF4-FFF2-40B4-BE49-F238E27FC236}">
                <a16:creationId xmlns:a16="http://schemas.microsoft.com/office/drawing/2014/main" id="{1CA387C0-F0C9-4675-9CD4-A398BCA3A308}"/>
              </a:ext>
            </a:extLst>
          </p:cNvPr>
          <p:cNvSpPr/>
          <p:nvPr/>
        </p:nvSpPr>
        <p:spPr bwMode="auto">
          <a:xfrm>
            <a:off x="1843258" y="1354197"/>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200" normalizeH="0" baseline="0" noProof="0">
                <a:ln>
                  <a:noFill/>
                </a:ln>
                <a:gradFill>
                  <a:gsLst>
                    <a:gs pos="0">
                      <a:srgbClr val="002050"/>
                    </a:gs>
                    <a:gs pos="100000">
                      <a:srgbClr val="002050"/>
                    </a:gs>
                  </a:gsLst>
                  <a:lin ang="5400000" scaled="0"/>
                </a:gradFill>
                <a:effectLst/>
                <a:uLnTx/>
                <a:uFillTx/>
                <a:latin typeface="Segoe UI"/>
                <a:ea typeface="+mn-ea"/>
                <a:cs typeface="Segoe UI" pitchFamily="34" charset="0"/>
              </a:rPr>
              <a:t>ANNOUNCED</a:t>
            </a:r>
          </a:p>
        </p:txBody>
      </p:sp>
      <p:pic>
        <p:nvPicPr>
          <p:cNvPr id="7" name="Picture 6">
            <a:extLst>
              <a:ext uri="{FF2B5EF4-FFF2-40B4-BE49-F238E27FC236}">
                <a16:creationId xmlns:a16="http://schemas.microsoft.com/office/drawing/2014/main" id="{9AB5BA2F-9EB8-428D-9142-ACB0E303C354}"/>
              </a:ext>
            </a:extLst>
          </p:cNvPr>
          <p:cNvPicPr>
            <a:picLocks noChangeAspect="1"/>
          </p:cNvPicPr>
          <p:nvPr/>
        </p:nvPicPr>
        <p:blipFill>
          <a:blip r:embed="rId3"/>
          <a:stretch>
            <a:fillRect/>
          </a:stretch>
        </p:blipFill>
        <p:spPr>
          <a:xfrm>
            <a:off x="9630888" y="186139"/>
            <a:ext cx="1846092" cy="1667499"/>
          </a:xfrm>
          <a:prstGeom prst="rect">
            <a:avLst/>
          </a:prstGeom>
        </p:spPr>
      </p:pic>
      <p:grpSp>
        <p:nvGrpSpPr>
          <p:cNvPr id="6" name="Group 5">
            <a:extLst>
              <a:ext uri="{FF2B5EF4-FFF2-40B4-BE49-F238E27FC236}">
                <a16:creationId xmlns:a16="http://schemas.microsoft.com/office/drawing/2014/main" id="{8DFB686E-B577-4EDF-B44A-5C926411E3F3}"/>
              </a:ext>
            </a:extLst>
          </p:cNvPr>
          <p:cNvGrpSpPr/>
          <p:nvPr/>
        </p:nvGrpSpPr>
        <p:grpSpPr>
          <a:xfrm>
            <a:off x="1989851" y="4079460"/>
            <a:ext cx="8212297" cy="1397652"/>
            <a:chOff x="2080433" y="4074461"/>
            <a:chExt cx="8212297" cy="1397652"/>
          </a:xfrm>
        </p:grpSpPr>
        <p:pic>
          <p:nvPicPr>
            <p:cNvPr id="8" name="Picture 7">
              <a:extLst>
                <a:ext uri="{FF2B5EF4-FFF2-40B4-BE49-F238E27FC236}">
                  <a16:creationId xmlns:a16="http://schemas.microsoft.com/office/drawing/2014/main" id="{D2831FA3-2E0B-40B1-9610-2E19A76AB05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256902" y="4267092"/>
              <a:ext cx="605134" cy="498598"/>
            </a:xfrm>
            <a:prstGeom prst="rect">
              <a:avLst/>
            </a:prstGeom>
          </p:spPr>
        </p:pic>
        <p:pic>
          <p:nvPicPr>
            <p:cNvPr id="9" name="Picture 8">
              <a:extLst>
                <a:ext uri="{FF2B5EF4-FFF2-40B4-BE49-F238E27FC236}">
                  <a16:creationId xmlns:a16="http://schemas.microsoft.com/office/drawing/2014/main" id="{F4AA4DEB-2A72-41FD-80A3-39ED718AA90B}"/>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6559469" y="4996933"/>
              <a:ext cx="1560845" cy="475180"/>
            </a:xfrm>
            <a:prstGeom prst="rect">
              <a:avLst/>
            </a:prstGeom>
          </p:spPr>
        </p:pic>
        <p:pic>
          <p:nvPicPr>
            <p:cNvPr id="10" name="Picture 2" descr="Image result for samsung logo">
              <a:extLst>
                <a:ext uri="{FF2B5EF4-FFF2-40B4-BE49-F238E27FC236}">
                  <a16:creationId xmlns:a16="http://schemas.microsoft.com/office/drawing/2014/main" id="{B2EC1FD3-E25E-4900-BE7E-44AC975A09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8277" y="5121289"/>
              <a:ext cx="1427117" cy="22646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Image result for google logo">
              <a:extLst>
                <a:ext uri="{FF2B5EF4-FFF2-40B4-BE49-F238E27FC236}">
                  <a16:creationId xmlns:a16="http://schemas.microsoft.com/office/drawing/2014/main" id="{208092D7-2178-4323-B86C-5215CAB7A0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49280" y="4346278"/>
              <a:ext cx="1113034" cy="41941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Image result for unity logo">
              <a:extLst>
                <a:ext uri="{FF2B5EF4-FFF2-40B4-BE49-F238E27FC236}">
                  <a16:creationId xmlns:a16="http://schemas.microsoft.com/office/drawing/2014/main" id="{50597742-7A78-46D8-AD74-7EBA6003E2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22441" y="5012162"/>
              <a:ext cx="1208447" cy="43311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0833E5F5-EF58-4407-9844-FA0B91AD5880}"/>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6953996" y="4074461"/>
              <a:ext cx="2148659" cy="963045"/>
            </a:xfrm>
            <a:prstGeom prst="rect">
              <a:avLst/>
            </a:prstGeom>
          </p:spPr>
        </p:pic>
        <p:pic>
          <p:nvPicPr>
            <p:cNvPr id="16" name="Picture 15">
              <a:extLst>
                <a:ext uri="{FF2B5EF4-FFF2-40B4-BE49-F238E27FC236}">
                  <a16:creationId xmlns:a16="http://schemas.microsoft.com/office/drawing/2014/main" id="{16ED06F2-E682-4144-8406-CF856971EA7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50587" y="4107931"/>
              <a:ext cx="1384513" cy="736561"/>
            </a:xfrm>
            <a:prstGeom prst="rect">
              <a:avLst/>
            </a:prstGeom>
          </p:spPr>
        </p:pic>
        <p:pic>
          <p:nvPicPr>
            <p:cNvPr id="17" name="Picture 16">
              <a:extLst>
                <a:ext uri="{FF2B5EF4-FFF2-40B4-BE49-F238E27FC236}">
                  <a16:creationId xmlns:a16="http://schemas.microsoft.com/office/drawing/2014/main" id="{B502512B-D4FA-4017-AC67-47C179A2C1D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0433" y="4370622"/>
              <a:ext cx="712437" cy="426274"/>
            </a:xfrm>
            <a:prstGeom prst="rect">
              <a:avLst/>
            </a:prstGeom>
          </p:spPr>
        </p:pic>
        <p:pic>
          <p:nvPicPr>
            <p:cNvPr id="18" name="Graphic 17">
              <a:extLst>
                <a:ext uri="{FF2B5EF4-FFF2-40B4-BE49-F238E27FC236}">
                  <a16:creationId xmlns:a16="http://schemas.microsoft.com/office/drawing/2014/main" id="{0A84A7B0-5C45-46BD-ADB0-B8AFFA63BEB5}"/>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102655" y="4388751"/>
              <a:ext cx="1190075" cy="277141"/>
            </a:xfrm>
            <a:prstGeom prst="rect">
              <a:avLst/>
            </a:prstGeom>
          </p:spPr>
        </p:pic>
        <p:pic>
          <p:nvPicPr>
            <p:cNvPr id="19" name="Picture 18">
              <a:extLst>
                <a:ext uri="{FF2B5EF4-FFF2-40B4-BE49-F238E27FC236}">
                  <a16:creationId xmlns:a16="http://schemas.microsoft.com/office/drawing/2014/main" id="{1E280432-3876-4343-8379-247E1B2F155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48075" y="5078094"/>
              <a:ext cx="2045795" cy="312858"/>
            </a:xfrm>
            <a:prstGeom prst="rect">
              <a:avLst/>
            </a:prstGeom>
          </p:spPr>
        </p:pic>
      </p:grpSp>
      <p:pic>
        <p:nvPicPr>
          <p:cNvPr id="20" name="Graphic 19">
            <a:extLst>
              <a:ext uri="{FF2B5EF4-FFF2-40B4-BE49-F238E27FC236}">
                <a16:creationId xmlns:a16="http://schemas.microsoft.com/office/drawing/2014/main" id="{26309779-186A-4E67-9633-7CBFC44E19B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3940185" y="2942329"/>
            <a:ext cx="4576557" cy="1083921"/>
          </a:xfrm>
          <a:prstGeom prst="rect">
            <a:avLst/>
          </a:prstGeom>
        </p:spPr>
      </p:pic>
    </p:spTree>
    <p:extLst>
      <p:ext uri="{BB962C8B-B14F-4D97-AF65-F5344CB8AC3E}">
        <p14:creationId xmlns:p14="http://schemas.microsoft.com/office/powerpoint/2010/main" val="24311793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100"/>
                                  </p:stCondLst>
                                  <p:childTnLst>
                                    <p:animMotion origin="layout" path="M -3.33333E-6 -2.59259E-6 L -3.33333E-6 0.03843 " pathEditMode="relative" rAng="0" ptsTypes="AA">
                                      <p:cBhvr>
                                        <p:cTn id="9" dur="500" spd="-100000" fill="hold"/>
                                        <p:tgtEl>
                                          <p:spTgt spid="2"/>
                                        </p:tgtEl>
                                        <p:attrNameLst>
                                          <p:attrName>ppt_x</p:attrName>
                                          <p:attrName>ppt_y</p:attrName>
                                        </p:attrNameLst>
                                      </p:cBhvr>
                                      <p:rCtr x="0" y="1921"/>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42" presetClass="path" presetSubtype="0" decel="100000" fill="hold" grpId="1" nodeType="withEffect">
                                  <p:stCondLst>
                                    <p:cond delay="0"/>
                                  </p:stCondLst>
                                  <p:childTnLst>
                                    <p:animMotion origin="layout" path="M 2.08333E-6 2.96296E-6 L 2.08333E-6 0.03842 " pathEditMode="relative" rAng="0" ptsTypes="AA">
                                      <p:cBhvr>
                                        <p:cTn id="14" dur="500" spd="-100000" fill="hold"/>
                                        <p:tgtEl>
                                          <p:spTgt spid="5"/>
                                        </p:tgtEl>
                                        <p:attrNameLst>
                                          <p:attrName>ppt_x</p:attrName>
                                          <p:attrName>ppt_y</p:attrName>
                                        </p:attrNameLst>
                                      </p:cBhvr>
                                      <p:rCtr x="0" y="1921"/>
                                    </p:animMotion>
                                  </p:childTnLst>
                                </p:cTn>
                              </p:par>
                            </p:childTnLst>
                          </p:cTn>
                        </p:par>
                        <p:par>
                          <p:cTn id="15" fill="hold">
                            <p:stCondLst>
                              <p:cond delay="600"/>
                            </p:stCondLst>
                            <p:childTnLst>
                              <p:par>
                                <p:cTn id="16" presetID="1"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par>
                          <p:cTn id="18" fill="hold">
                            <p:stCondLst>
                              <p:cond delay="600"/>
                            </p:stCondLst>
                            <p:childTnLst>
                              <p:par>
                                <p:cTn id="19" presetID="10"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64" presetClass="path" presetSubtype="0" accel="50000" decel="50000" fill="hold" nodeType="withEffect">
                                  <p:stCondLst>
                                    <p:cond delay="0"/>
                                  </p:stCondLst>
                                  <p:childTnLst>
                                    <p:animMotion origin="layout" path="M 8.33333E-7 -1.48148E-6 L 8.33333E-7 -0.1125 " pathEditMode="relative" rAng="0" ptsTypes="AA">
                                      <p:cBhvr>
                                        <p:cTn id="26" dur="500" fill="hold"/>
                                        <p:tgtEl>
                                          <p:spTgt spid="20"/>
                                        </p:tgtEl>
                                        <p:attrNameLst>
                                          <p:attrName>ppt_x</p:attrName>
                                          <p:attrName>ppt_y</p:attrName>
                                        </p:attrNameLst>
                                      </p:cBhvr>
                                      <p:rCtr x="0" y="-562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D91AB-03D6-42FC-90CE-6CE7E682E12B}"/>
              </a:ext>
            </a:extLst>
          </p:cNvPr>
          <p:cNvSpPr>
            <a:spLocks noGrp="1"/>
          </p:cNvSpPr>
          <p:nvPr>
            <p:ph type="title"/>
          </p:nvPr>
        </p:nvSpPr>
        <p:spPr/>
        <p:txBody>
          <a:bodyPr/>
          <a:lstStyle/>
          <a:p>
            <a:r>
              <a:rPr lang="en-US" dirty="0" err="1"/>
              <a:t>Blazor</a:t>
            </a:r>
            <a:r>
              <a:rPr lang="en-US" dirty="0"/>
              <a:t> </a:t>
            </a:r>
            <a:r>
              <a:rPr lang="zh-CN" altLang="en-US" dirty="0"/>
              <a:t>是什么</a:t>
            </a:r>
            <a:r>
              <a:rPr lang="en-US" dirty="0"/>
              <a:t>?</a:t>
            </a:r>
          </a:p>
        </p:txBody>
      </p:sp>
    </p:spTree>
    <p:extLst>
      <p:ext uri="{BB962C8B-B14F-4D97-AF65-F5344CB8AC3E}">
        <p14:creationId xmlns:p14="http://schemas.microsoft.com/office/powerpoint/2010/main" val="59728952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FBDA5B1-5AA2-4EC5-9FE6-DEF3EF70130E}"/>
              </a:ext>
            </a:extLst>
          </p:cNvPr>
          <p:cNvGrpSpPr/>
          <p:nvPr/>
        </p:nvGrpSpPr>
        <p:grpSpPr>
          <a:xfrm>
            <a:off x="708946" y="1137367"/>
            <a:ext cx="4748598" cy="4316605"/>
            <a:chOff x="6763966" y="1195735"/>
            <a:chExt cx="4748598" cy="4316605"/>
          </a:xfrm>
        </p:grpSpPr>
        <p:sp>
          <p:nvSpPr>
            <p:cNvPr id="26" name="Rectangle 25">
              <a:extLst>
                <a:ext uri="{FF2B5EF4-FFF2-40B4-BE49-F238E27FC236}">
                  <a16:creationId xmlns:a16="http://schemas.microsoft.com/office/drawing/2014/main" id="{B49CD8FE-9D7F-4675-B7C0-1B1DDD54565C}"/>
                </a:ext>
              </a:extLst>
            </p:cNvPr>
            <p:cNvSpPr/>
            <p:nvPr/>
          </p:nvSpPr>
          <p:spPr>
            <a:xfrm>
              <a:off x="6763966" y="1195735"/>
              <a:ext cx="4748598" cy="4316605"/>
            </a:xfrm>
            <a:prstGeom prst="rect">
              <a:avLst/>
            </a:prstGeom>
            <a:solidFill>
              <a:schemeClr val="bg1"/>
            </a:solidFill>
            <a:ln>
              <a:noFill/>
            </a:ln>
            <a:effectLst>
              <a:outerShdw blurRad="203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FF0DBF84-1FBD-448D-864B-DB205F085E2E}"/>
                </a:ext>
              </a:extLst>
            </p:cNvPr>
            <p:cNvSpPr/>
            <p:nvPr/>
          </p:nvSpPr>
          <p:spPr>
            <a:xfrm>
              <a:off x="6763966" y="1195735"/>
              <a:ext cx="4748598" cy="100450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2DC9AE64-326B-4F1C-A7C6-5A5F94BF6469}"/>
                </a:ext>
              </a:extLst>
            </p:cNvPr>
            <p:cNvSpPr/>
            <p:nvPr/>
          </p:nvSpPr>
          <p:spPr>
            <a:xfrm>
              <a:off x="7263319" y="1573393"/>
              <a:ext cx="3774150" cy="409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a:ln>
                    <a:noFill/>
                  </a:ln>
                  <a:solidFill>
                    <a:prstClr val="black">
                      <a:lumMod val="75000"/>
                      <a:lumOff val="25000"/>
                    </a:prstClr>
                  </a:solidFill>
                  <a:effectLst/>
                  <a:uLnTx/>
                  <a:uFillTx/>
                  <a:latin typeface="Consolas" panose="020B0609020204030204" pitchFamily="49" charset="0"/>
                  <a:ea typeface="+mn-ea"/>
                  <a:cs typeface="+mn-cs"/>
                </a:rPr>
                <a:t>https://...</a:t>
              </a:r>
            </a:p>
          </p:txBody>
        </p:sp>
        <p:sp>
          <p:nvSpPr>
            <p:cNvPr id="29" name="Rectangle 28">
              <a:extLst>
                <a:ext uri="{FF2B5EF4-FFF2-40B4-BE49-F238E27FC236}">
                  <a16:creationId xmlns:a16="http://schemas.microsoft.com/office/drawing/2014/main" id="{F4509062-C9DE-4F40-92A3-AC90AFCF1410}"/>
                </a:ext>
              </a:extLst>
            </p:cNvPr>
            <p:cNvSpPr/>
            <p:nvPr/>
          </p:nvSpPr>
          <p:spPr>
            <a:xfrm>
              <a:off x="11116043" y="1195735"/>
              <a:ext cx="396521" cy="2782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672EB90E-BA3B-4A89-9AE3-E64D0466A715}"/>
                </a:ext>
              </a:extLst>
            </p:cNvPr>
            <p:cNvSpPr/>
            <p:nvPr/>
          </p:nvSpPr>
          <p:spPr>
            <a:xfrm>
              <a:off x="10659232" y="1195735"/>
              <a:ext cx="396521" cy="2782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B5BBC40A-6B23-45E6-A1FD-3953238C1114}"/>
                </a:ext>
              </a:extLst>
            </p:cNvPr>
            <p:cNvSpPr/>
            <p:nvPr/>
          </p:nvSpPr>
          <p:spPr>
            <a:xfrm>
              <a:off x="10197388" y="1195735"/>
              <a:ext cx="396521" cy="2782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Isosceles Triangle 31">
              <a:extLst>
                <a:ext uri="{FF2B5EF4-FFF2-40B4-BE49-F238E27FC236}">
                  <a16:creationId xmlns:a16="http://schemas.microsoft.com/office/drawing/2014/main" id="{E6FA25A3-6536-4629-B890-D2A6622C4746}"/>
                </a:ext>
              </a:extLst>
            </p:cNvPr>
            <p:cNvSpPr/>
            <p:nvPr/>
          </p:nvSpPr>
          <p:spPr>
            <a:xfrm rot="16200000">
              <a:off x="6876308" y="1698472"/>
              <a:ext cx="255155" cy="159346"/>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969E559E-763B-4A45-BB72-F87D73AD7E30}"/>
                </a:ext>
              </a:extLst>
            </p:cNvPr>
            <p:cNvCxnSpPr>
              <a:cxnSpLocks/>
            </p:cNvCxnSpPr>
            <p:nvPr/>
          </p:nvCxnSpPr>
          <p:spPr>
            <a:xfrm>
              <a:off x="11135159" y="1650567"/>
              <a:ext cx="278938" cy="0"/>
            </a:xfrm>
            <a:prstGeom prst="line">
              <a:avLst/>
            </a:prstGeom>
            <a:ln w="412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D29F0D7-8713-4865-B393-E72BF526D6B1}"/>
                </a:ext>
              </a:extLst>
            </p:cNvPr>
            <p:cNvCxnSpPr>
              <a:cxnSpLocks/>
            </p:cNvCxnSpPr>
            <p:nvPr/>
          </p:nvCxnSpPr>
          <p:spPr>
            <a:xfrm>
              <a:off x="11135159" y="1910364"/>
              <a:ext cx="278938" cy="0"/>
            </a:xfrm>
            <a:prstGeom prst="line">
              <a:avLst/>
            </a:prstGeom>
            <a:ln w="412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E850284-E5DC-48AA-9B2B-EE83FDC0444A}"/>
                </a:ext>
              </a:extLst>
            </p:cNvPr>
            <p:cNvCxnSpPr>
              <a:cxnSpLocks/>
            </p:cNvCxnSpPr>
            <p:nvPr/>
          </p:nvCxnSpPr>
          <p:spPr>
            <a:xfrm>
              <a:off x="11135159" y="1780038"/>
              <a:ext cx="278938" cy="0"/>
            </a:xfrm>
            <a:prstGeom prst="line">
              <a:avLst/>
            </a:prstGeom>
            <a:ln w="412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5A49131C-D546-4072-9F34-4F4CE181504B}"/>
                </a:ext>
              </a:extLst>
            </p:cNvPr>
            <p:cNvGrpSpPr/>
            <p:nvPr/>
          </p:nvGrpSpPr>
          <p:grpSpPr>
            <a:xfrm>
              <a:off x="11231013" y="1272348"/>
              <a:ext cx="166584" cy="125041"/>
              <a:chOff x="7112262" y="1295498"/>
              <a:chExt cx="96702" cy="54274"/>
            </a:xfrm>
          </p:grpSpPr>
          <p:cxnSp>
            <p:nvCxnSpPr>
              <p:cNvPr id="44" name="Straight Connector 43">
                <a:extLst>
                  <a:ext uri="{FF2B5EF4-FFF2-40B4-BE49-F238E27FC236}">
                    <a16:creationId xmlns:a16="http://schemas.microsoft.com/office/drawing/2014/main" id="{E4499A3F-8816-4E3E-A03A-CF4885C31E46}"/>
                  </a:ext>
                </a:extLst>
              </p:cNvPr>
              <p:cNvCxnSpPr/>
              <p:nvPr/>
            </p:nvCxnSpPr>
            <p:spPr>
              <a:xfrm>
                <a:off x="7112262" y="1295498"/>
                <a:ext cx="96702"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71246C5-8B2C-40FF-8E07-11F27AC59454}"/>
                  </a:ext>
                </a:extLst>
              </p:cNvPr>
              <p:cNvCxnSpPr>
                <a:cxnSpLocks/>
              </p:cNvCxnSpPr>
              <p:nvPr/>
            </p:nvCxnSpPr>
            <p:spPr>
              <a:xfrm flipH="1">
                <a:off x="7112262" y="1295498"/>
                <a:ext cx="96702"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38" name="Straight Connector 37">
              <a:extLst>
                <a:ext uri="{FF2B5EF4-FFF2-40B4-BE49-F238E27FC236}">
                  <a16:creationId xmlns:a16="http://schemas.microsoft.com/office/drawing/2014/main" id="{C0DF868B-C29E-42D7-BB0D-94A7414DF34F}"/>
                </a:ext>
              </a:extLst>
            </p:cNvPr>
            <p:cNvCxnSpPr>
              <a:cxnSpLocks/>
            </p:cNvCxnSpPr>
            <p:nvPr/>
          </p:nvCxnSpPr>
          <p:spPr>
            <a:xfrm>
              <a:off x="10286853" y="1393086"/>
              <a:ext cx="21756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9" name="Group 38">
              <a:extLst>
                <a:ext uri="{FF2B5EF4-FFF2-40B4-BE49-F238E27FC236}">
                  <a16:creationId xmlns:a16="http://schemas.microsoft.com/office/drawing/2014/main" id="{D4F5380F-9426-4441-A784-50D7DD20A012}"/>
                </a:ext>
              </a:extLst>
            </p:cNvPr>
            <p:cNvGrpSpPr/>
            <p:nvPr/>
          </p:nvGrpSpPr>
          <p:grpSpPr>
            <a:xfrm>
              <a:off x="10768068" y="1272348"/>
              <a:ext cx="198261" cy="120737"/>
              <a:chOff x="6731064" y="1250524"/>
              <a:chExt cx="126294" cy="56142"/>
            </a:xfrm>
          </p:grpSpPr>
          <p:cxnSp>
            <p:nvCxnSpPr>
              <p:cNvPr id="40" name="Straight Connector 39">
                <a:extLst>
                  <a:ext uri="{FF2B5EF4-FFF2-40B4-BE49-F238E27FC236}">
                    <a16:creationId xmlns:a16="http://schemas.microsoft.com/office/drawing/2014/main" id="{FE087D91-68FB-4680-8437-BCF48D636C40}"/>
                  </a:ext>
                </a:extLst>
              </p:cNvPr>
              <p:cNvCxnSpPr>
                <a:cxnSpLocks/>
              </p:cNvCxnSpPr>
              <p:nvPr/>
            </p:nvCxnSpPr>
            <p:spPr>
              <a:xfrm>
                <a:off x="6731064" y="1306666"/>
                <a:ext cx="12629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77D68D4-FC2C-4DE2-B3A6-AAED2E457844}"/>
                  </a:ext>
                </a:extLst>
              </p:cNvPr>
              <p:cNvCxnSpPr>
                <a:cxnSpLocks/>
              </p:cNvCxnSpPr>
              <p:nvPr/>
            </p:nvCxnSpPr>
            <p:spPr>
              <a:xfrm>
                <a:off x="6731064" y="1252392"/>
                <a:ext cx="12629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34CDE95-F017-428B-8FA6-5A376D0A5E5E}"/>
                  </a:ext>
                </a:extLst>
              </p:cNvPr>
              <p:cNvCxnSpPr>
                <a:cxnSpLocks/>
              </p:cNvCxnSpPr>
              <p:nvPr/>
            </p:nvCxnSpPr>
            <p:spPr>
              <a:xfrm>
                <a:off x="6855420" y="1250524"/>
                <a:ext cx="0"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B46B425-0DB1-49CE-8378-AF201F9DACBB}"/>
                  </a:ext>
                </a:extLst>
              </p:cNvPr>
              <p:cNvCxnSpPr>
                <a:cxnSpLocks/>
              </p:cNvCxnSpPr>
              <p:nvPr/>
            </p:nvCxnSpPr>
            <p:spPr>
              <a:xfrm>
                <a:off x="6734036" y="1250524"/>
                <a:ext cx="0"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1" name="Graphic 10">
            <a:extLst>
              <a:ext uri="{FF2B5EF4-FFF2-40B4-BE49-F238E27FC236}">
                <a16:creationId xmlns:a16="http://schemas.microsoft.com/office/drawing/2014/main" id="{DFE1E9DC-A8FD-4C35-BAB4-87CE31AAA46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26653" y="2576564"/>
            <a:ext cx="955914" cy="1012814"/>
          </a:xfrm>
          <a:prstGeom prst="rect">
            <a:avLst/>
          </a:prstGeom>
        </p:spPr>
      </p:pic>
      <p:pic>
        <p:nvPicPr>
          <p:cNvPr id="14" name="Picture 13">
            <a:extLst>
              <a:ext uri="{FF2B5EF4-FFF2-40B4-BE49-F238E27FC236}">
                <a16:creationId xmlns:a16="http://schemas.microsoft.com/office/drawing/2014/main" id="{4D94904E-BD8D-42C8-BCF0-DAF626A2AD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95537" y="2427638"/>
            <a:ext cx="1855154" cy="1310666"/>
          </a:xfrm>
          <a:prstGeom prst="rect">
            <a:avLst/>
          </a:prstGeom>
        </p:spPr>
      </p:pic>
      <p:pic>
        <p:nvPicPr>
          <p:cNvPr id="16" name="Picture 15">
            <a:extLst>
              <a:ext uri="{FF2B5EF4-FFF2-40B4-BE49-F238E27FC236}">
                <a16:creationId xmlns:a16="http://schemas.microsoft.com/office/drawing/2014/main" id="{379009CE-9270-49AA-914F-EE4FF9CD33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60606" y="2610050"/>
            <a:ext cx="1091565" cy="945841"/>
          </a:xfrm>
          <a:prstGeom prst="rect">
            <a:avLst/>
          </a:prstGeom>
        </p:spPr>
      </p:pic>
      <p:sp>
        <p:nvSpPr>
          <p:cNvPr id="17" name="Rectangle 16">
            <a:extLst>
              <a:ext uri="{FF2B5EF4-FFF2-40B4-BE49-F238E27FC236}">
                <a16:creationId xmlns:a16="http://schemas.microsoft.com/office/drawing/2014/main" id="{6C336232-8893-4D94-BAF3-969DCDA6AF22}"/>
              </a:ext>
            </a:extLst>
          </p:cNvPr>
          <p:cNvSpPr/>
          <p:nvPr/>
        </p:nvSpPr>
        <p:spPr>
          <a:xfrm>
            <a:off x="1057995" y="4064041"/>
            <a:ext cx="4050500" cy="945841"/>
          </a:xfrm>
          <a:prstGeom prst="rect">
            <a:avLst/>
          </a:prstGeom>
          <a:solidFill>
            <a:srgbClr val="FFDB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JS</a:t>
            </a:r>
          </a:p>
        </p:txBody>
      </p:sp>
      <p:grpSp>
        <p:nvGrpSpPr>
          <p:cNvPr id="6" name="Group 5">
            <a:extLst>
              <a:ext uri="{FF2B5EF4-FFF2-40B4-BE49-F238E27FC236}">
                <a16:creationId xmlns:a16="http://schemas.microsoft.com/office/drawing/2014/main" id="{8E6DF952-40B5-4BA2-BE85-F105359DC584}"/>
              </a:ext>
            </a:extLst>
          </p:cNvPr>
          <p:cNvGrpSpPr/>
          <p:nvPr/>
        </p:nvGrpSpPr>
        <p:grpSpPr>
          <a:xfrm rot="21106531">
            <a:off x="5390997" y="2157820"/>
            <a:ext cx="2274957" cy="2542359"/>
            <a:chOff x="4860128" y="2197348"/>
            <a:chExt cx="1590712" cy="2542359"/>
          </a:xfrm>
        </p:grpSpPr>
        <p:pic>
          <p:nvPicPr>
            <p:cNvPr id="21" name="Graphic 20" descr="Line Arrow: Clockwise curve">
              <a:extLst>
                <a:ext uri="{FF2B5EF4-FFF2-40B4-BE49-F238E27FC236}">
                  <a16:creationId xmlns:a16="http://schemas.microsoft.com/office/drawing/2014/main" id="{562C8EDC-19E5-43AB-ADC6-B74F88E1CE1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7200000">
              <a:off x="5052262" y="2197348"/>
              <a:ext cx="1398578" cy="1398578"/>
            </a:xfrm>
            <a:prstGeom prst="rect">
              <a:avLst/>
            </a:prstGeom>
          </p:spPr>
        </p:pic>
        <p:pic>
          <p:nvPicPr>
            <p:cNvPr id="47" name="Graphic 46" descr="Line Arrow: Clockwise curve">
              <a:extLst>
                <a:ext uri="{FF2B5EF4-FFF2-40B4-BE49-F238E27FC236}">
                  <a16:creationId xmlns:a16="http://schemas.microsoft.com/office/drawing/2014/main" id="{9BB20BAA-630C-4C2D-BA43-61EF2EECEB6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7200000" flipH="1" flipV="1">
              <a:off x="4860128" y="3341129"/>
              <a:ext cx="1398578" cy="1398578"/>
            </a:xfrm>
            <a:prstGeom prst="rect">
              <a:avLst/>
            </a:prstGeom>
          </p:spPr>
        </p:pic>
      </p:grpSp>
      <p:pic>
        <p:nvPicPr>
          <p:cNvPr id="8" name="Graphic 7" descr="Server">
            <a:extLst>
              <a:ext uri="{FF2B5EF4-FFF2-40B4-BE49-F238E27FC236}">
                <a16:creationId xmlns:a16="http://schemas.microsoft.com/office/drawing/2014/main" id="{77AE6B43-F085-4A5F-B69C-08B4B384277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737972" y="997626"/>
            <a:ext cx="3738664" cy="3738664"/>
          </a:xfrm>
          <a:prstGeom prst="rect">
            <a:avLst/>
          </a:prstGeom>
        </p:spPr>
      </p:pic>
      <p:grpSp>
        <p:nvGrpSpPr>
          <p:cNvPr id="65" name="Group 64">
            <a:extLst>
              <a:ext uri="{FF2B5EF4-FFF2-40B4-BE49-F238E27FC236}">
                <a16:creationId xmlns:a16="http://schemas.microsoft.com/office/drawing/2014/main" id="{274AED7D-40EC-417C-B7AB-CF9A032A32F8}"/>
              </a:ext>
            </a:extLst>
          </p:cNvPr>
          <p:cNvGrpSpPr/>
          <p:nvPr/>
        </p:nvGrpSpPr>
        <p:grpSpPr>
          <a:xfrm>
            <a:off x="7528157" y="2301360"/>
            <a:ext cx="4158294" cy="2767915"/>
            <a:chOff x="435991" y="2301360"/>
            <a:chExt cx="4158294" cy="2767915"/>
          </a:xfrm>
        </p:grpSpPr>
        <p:pic>
          <p:nvPicPr>
            <p:cNvPr id="24" name="Picture 23">
              <a:extLst>
                <a:ext uri="{FF2B5EF4-FFF2-40B4-BE49-F238E27FC236}">
                  <a16:creationId xmlns:a16="http://schemas.microsoft.com/office/drawing/2014/main" id="{79978B70-66DE-4E8F-B915-194EDB92DEFA}"/>
                </a:ext>
              </a:extLst>
            </p:cNvPr>
            <p:cNvPicPr>
              <a:picLocks noChangeAspect="1"/>
            </p:cNvPicPr>
            <p:nvPr/>
          </p:nvPicPr>
          <p:blipFill>
            <a:blip r:embed="rId11"/>
            <a:stretch>
              <a:fillRect/>
            </a:stretch>
          </p:blipFill>
          <p:spPr>
            <a:xfrm>
              <a:off x="435991" y="2301360"/>
              <a:ext cx="4158294" cy="2767915"/>
            </a:xfrm>
            <a:prstGeom prst="rect">
              <a:avLst/>
            </a:prstGeom>
            <a:effectLst>
              <a:outerShdw blurRad="50800" dist="38100" dir="5400000" algn="t" rotWithShape="0">
                <a:prstClr val="black">
                  <a:alpha val="27000"/>
                </a:prstClr>
              </a:outerShdw>
            </a:effectLst>
          </p:spPr>
        </p:pic>
        <p:sp>
          <p:nvSpPr>
            <p:cNvPr id="4" name="Freeform: Shape 3">
              <a:extLst>
                <a:ext uri="{FF2B5EF4-FFF2-40B4-BE49-F238E27FC236}">
                  <a16:creationId xmlns:a16="http://schemas.microsoft.com/office/drawing/2014/main" id="{4C48DCCC-3939-4E9D-95BE-CC99759ECC07}"/>
                </a:ext>
              </a:extLst>
            </p:cNvPr>
            <p:cNvSpPr/>
            <p:nvPr/>
          </p:nvSpPr>
          <p:spPr>
            <a:xfrm>
              <a:off x="590145" y="2575128"/>
              <a:ext cx="3819727" cy="2308698"/>
            </a:xfrm>
            <a:custGeom>
              <a:avLst/>
              <a:gdLst>
                <a:gd name="connsiteX0" fmla="*/ 103761 w 3819727"/>
                <a:gd name="connsiteY0" fmla="*/ 2075234 h 2308698"/>
                <a:gd name="connsiteX1" fmla="*/ 103761 w 3819727"/>
                <a:gd name="connsiteY1" fmla="*/ 2075234 h 2308698"/>
                <a:gd name="connsiteX2" fmla="*/ 103761 w 3819727"/>
                <a:gd name="connsiteY2" fmla="*/ 2010383 h 2308698"/>
                <a:gd name="connsiteX3" fmla="*/ 0 w 3819727"/>
                <a:gd name="connsiteY3" fmla="*/ 1504545 h 2308698"/>
                <a:gd name="connsiteX4" fmla="*/ 194553 w 3819727"/>
                <a:gd name="connsiteY4" fmla="*/ 1089498 h 2308698"/>
                <a:gd name="connsiteX5" fmla="*/ 810638 w 3819727"/>
                <a:gd name="connsiteY5" fmla="*/ 1005191 h 2308698"/>
                <a:gd name="connsiteX6" fmla="*/ 966281 w 3819727"/>
                <a:gd name="connsiteY6" fmla="*/ 603115 h 2308698"/>
                <a:gd name="connsiteX7" fmla="*/ 1420238 w 3819727"/>
                <a:gd name="connsiteY7" fmla="*/ 434502 h 2308698"/>
                <a:gd name="connsiteX8" fmla="*/ 1562910 w 3819727"/>
                <a:gd name="connsiteY8" fmla="*/ 505838 h 2308698"/>
                <a:gd name="connsiteX9" fmla="*/ 2016868 w 3819727"/>
                <a:gd name="connsiteY9" fmla="*/ 0 h 2308698"/>
                <a:gd name="connsiteX10" fmla="*/ 2808051 w 3819727"/>
                <a:gd name="connsiteY10" fmla="*/ 32425 h 2308698"/>
                <a:gd name="connsiteX11" fmla="*/ 3197157 w 3819727"/>
                <a:gd name="connsiteY11" fmla="*/ 499353 h 2308698"/>
                <a:gd name="connsiteX12" fmla="*/ 3281464 w 3819727"/>
                <a:gd name="connsiteY12" fmla="*/ 1024647 h 2308698"/>
                <a:gd name="connsiteX13" fmla="*/ 3709481 w 3819727"/>
                <a:gd name="connsiteY13" fmla="*/ 1238655 h 2308698"/>
                <a:gd name="connsiteX14" fmla="*/ 3819727 w 3819727"/>
                <a:gd name="connsiteY14" fmla="*/ 1614791 h 2308698"/>
                <a:gd name="connsiteX15" fmla="*/ 3631659 w 3819727"/>
                <a:gd name="connsiteY15" fmla="*/ 2068749 h 2308698"/>
                <a:gd name="connsiteX16" fmla="*/ 2866417 w 3819727"/>
                <a:gd name="connsiteY16" fmla="*/ 2308698 h 2308698"/>
                <a:gd name="connsiteX17" fmla="*/ 350195 w 3819727"/>
                <a:gd name="connsiteY17" fmla="*/ 2276272 h 2308698"/>
                <a:gd name="connsiteX18" fmla="*/ 103761 w 3819727"/>
                <a:gd name="connsiteY18" fmla="*/ 2075234 h 230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19727" h="2308698">
                  <a:moveTo>
                    <a:pt x="103761" y="2075234"/>
                  </a:moveTo>
                  <a:lnTo>
                    <a:pt x="103761" y="2075234"/>
                  </a:lnTo>
                  <a:lnTo>
                    <a:pt x="103761" y="2010383"/>
                  </a:lnTo>
                  <a:lnTo>
                    <a:pt x="0" y="1504545"/>
                  </a:lnTo>
                  <a:lnTo>
                    <a:pt x="194553" y="1089498"/>
                  </a:lnTo>
                  <a:lnTo>
                    <a:pt x="810638" y="1005191"/>
                  </a:lnTo>
                  <a:lnTo>
                    <a:pt x="966281" y="603115"/>
                  </a:lnTo>
                  <a:lnTo>
                    <a:pt x="1420238" y="434502"/>
                  </a:lnTo>
                  <a:lnTo>
                    <a:pt x="1562910" y="505838"/>
                  </a:lnTo>
                  <a:lnTo>
                    <a:pt x="2016868" y="0"/>
                  </a:lnTo>
                  <a:lnTo>
                    <a:pt x="2808051" y="32425"/>
                  </a:lnTo>
                  <a:lnTo>
                    <a:pt x="3197157" y="499353"/>
                  </a:lnTo>
                  <a:lnTo>
                    <a:pt x="3281464" y="1024647"/>
                  </a:lnTo>
                  <a:lnTo>
                    <a:pt x="3709481" y="1238655"/>
                  </a:lnTo>
                  <a:lnTo>
                    <a:pt x="3819727" y="1614791"/>
                  </a:lnTo>
                  <a:lnTo>
                    <a:pt x="3631659" y="2068749"/>
                  </a:lnTo>
                  <a:lnTo>
                    <a:pt x="2866417" y="2308698"/>
                  </a:lnTo>
                  <a:lnTo>
                    <a:pt x="350195" y="2276272"/>
                  </a:lnTo>
                  <a:lnTo>
                    <a:pt x="103761" y="207523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 name="Group 1">
            <a:extLst>
              <a:ext uri="{FF2B5EF4-FFF2-40B4-BE49-F238E27FC236}">
                <a16:creationId xmlns:a16="http://schemas.microsoft.com/office/drawing/2014/main" id="{41BD5B54-7F50-4437-B743-54FD8C02CFA6}"/>
              </a:ext>
            </a:extLst>
          </p:cNvPr>
          <p:cNvGrpSpPr/>
          <p:nvPr/>
        </p:nvGrpSpPr>
        <p:grpSpPr>
          <a:xfrm>
            <a:off x="1254055" y="3027604"/>
            <a:ext cx="3618881" cy="770317"/>
            <a:chOff x="1254055" y="3027604"/>
            <a:chExt cx="3618881" cy="770317"/>
          </a:xfrm>
        </p:grpSpPr>
        <p:grpSp>
          <p:nvGrpSpPr>
            <p:cNvPr id="52" name="Group 51">
              <a:extLst>
                <a:ext uri="{FF2B5EF4-FFF2-40B4-BE49-F238E27FC236}">
                  <a16:creationId xmlns:a16="http://schemas.microsoft.com/office/drawing/2014/main" id="{1BFB06E8-7A0D-4DB3-9291-C817FC4102CB}"/>
                </a:ext>
              </a:extLst>
            </p:cNvPr>
            <p:cNvGrpSpPr/>
            <p:nvPr/>
          </p:nvGrpSpPr>
          <p:grpSpPr>
            <a:xfrm>
              <a:off x="2216248" y="3102752"/>
              <a:ext cx="2656688" cy="624681"/>
              <a:chOff x="977953" y="2433131"/>
              <a:chExt cx="6182954" cy="1453829"/>
            </a:xfrm>
            <a:solidFill>
              <a:schemeClr val="tx1"/>
            </a:solidFill>
            <a:effectLst>
              <a:outerShdw blurRad="165100" dist="38100" dir="5400000" algn="t" rotWithShape="0">
                <a:prstClr val="black">
                  <a:alpha val="40000"/>
                </a:prstClr>
              </a:outerShdw>
            </a:effectLst>
          </p:grpSpPr>
          <p:sp>
            <p:nvSpPr>
              <p:cNvPr id="53" name="Freeform: Shape 52">
                <a:extLst>
                  <a:ext uri="{FF2B5EF4-FFF2-40B4-BE49-F238E27FC236}">
                    <a16:creationId xmlns:a16="http://schemas.microsoft.com/office/drawing/2014/main" id="{246E14C2-1C99-4B41-BB44-040955B9015E}"/>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Freeform: Shape 53">
                <a:extLst>
                  <a:ext uri="{FF2B5EF4-FFF2-40B4-BE49-F238E27FC236}">
                    <a16:creationId xmlns:a16="http://schemas.microsoft.com/office/drawing/2014/main" id="{E7B22F2F-AE9B-4825-A8B3-D457995A1F4A}"/>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Freeform: Shape 54">
                <a:extLst>
                  <a:ext uri="{FF2B5EF4-FFF2-40B4-BE49-F238E27FC236}">
                    <a16:creationId xmlns:a16="http://schemas.microsoft.com/office/drawing/2014/main" id="{A4BF6DB2-DDFA-48B5-BA82-F2BA48CC86C6}"/>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BAC37AB4-A5F0-4598-BC03-C67C1DF38111}"/>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Freeform: Shape 56">
                <a:extLst>
                  <a:ext uri="{FF2B5EF4-FFF2-40B4-BE49-F238E27FC236}">
                    <a16:creationId xmlns:a16="http://schemas.microsoft.com/office/drawing/2014/main" id="{5BAE7E19-D69D-48AA-BF9E-CD7BE17E322C}"/>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Freeform: Shape 58">
                <a:extLst>
                  <a:ext uri="{FF2B5EF4-FFF2-40B4-BE49-F238E27FC236}">
                    <a16:creationId xmlns:a16="http://schemas.microsoft.com/office/drawing/2014/main" id="{BCCA213E-AB15-45AE-B31E-E534C2AEE7EA}"/>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solidFill>
                <a:srgbClr val="231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62" name="Picture 61" descr="A picture containing object, ball, drawing, clock&#10;&#10;Description automatically generated">
              <a:extLst>
                <a:ext uri="{FF2B5EF4-FFF2-40B4-BE49-F238E27FC236}">
                  <a16:creationId xmlns:a16="http://schemas.microsoft.com/office/drawing/2014/main" id="{5C172638-FFBC-4EB0-A192-F0953E7FD83E}"/>
                </a:ext>
              </a:extLst>
            </p:cNvPr>
            <p:cNvPicPr>
              <a:picLocks noChangeAspect="1"/>
            </p:cNvPicPr>
            <p:nvPr/>
          </p:nvPicPr>
          <p:blipFill>
            <a:blip r:embed="rId12"/>
            <a:stretch>
              <a:fillRect/>
            </a:stretch>
          </p:blipFill>
          <p:spPr>
            <a:xfrm>
              <a:off x="1254055" y="3027604"/>
              <a:ext cx="770317" cy="770317"/>
            </a:xfrm>
            <a:prstGeom prst="rect">
              <a:avLst/>
            </a:prstGeom>
          </p:spPr>
        </p:pic>
      </p:grpSp>
      <p:grpSp>
        <p:nvGrpSpPr>
          <p:cNvPr id="9" name="Group 8">
            <a:extLst>
              <a:ext uri="{FF2B5EF4-FFF2-40B4-BE49-F238E27FC236}">
                <a16:creationId xmlns:a16="http://schemas.microsoft.com/office/drawing/2014/main" id="{13AEAA58-48B6-47E9-8205-3C636E67DDB2}"/>
              </a:ext>
            </a:extLst>
          </p:cNvPr>
          <p:cNvGrpSpPr/>
          <p:nvPr/>
        </p:nvGrpSpPr>
        <p:grpSpPr>
          <a:xfrm>
            <a:off x="8972606" y="3244157"/>
            <a:ext cx="1326770" cy="1292804"/>
            <a:chOff x="8972606" y="3244157"/>
            <a:chExt cx="1326770" cy="1292804"/>
          </a:xfrm>
        </p:grpSpPr>
        <p:sp>
          <p:nvSpPr>
            <p:cNvPr id="5" name="Rectangle 4">
              <a:extLst>
                <a:ext uri="{FF2B5EF4-FFF2-40B4-BE49-F238E27FC236}">
                  <a16:creationId xmlns:a16="http://schemas.microsoft.com/office/drawing/2014/main" id="{FCE32DB6-8961-491C-B850-4E7C8F343C18}"/>
                </a:ext>
              </a:extLst>
            </p:cNvPr>
            <p:cNvSpPr/>
            <p:nvPr/>
          </p:nvSpPr>
          <p:spPr bwMode="auto">
            <a:xfrm>
              <a:off x="8972606" y="3244157"/>
              <a:ext cx="1313567" cy="129280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spc="10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8DD4D283-7253-4356-8CA5-B132B77D490B}"/>
                </a:ext>
              </a:extLst>
            </p:cNvPr>
            <p:cNvSpPr txBox="1"/>
            <p:nvPr/>
          </p:nvSpPr>
          <p:spPr>
            <a:xfrm>
              <a:off x="8972606" y="3522516"/>
              <a:ext cx="1326770" cy="780214"/>
            </a:xfrm>
            <a:prstGeom prst="rect">
              <a:avLst/>
            </a:prstGeom>
            <a:noFill/>
          </p:spPr>
          <p:txBody>
            <a:bodyPr wrap="square" lIns="182880" tIns="146304" rIns="182880" bIns="146304" rtlCol="0" anchor="ctr">
              <a:spAutoFit/>
            </a:bodyPr>
            <a:lstStyle/>
            <a:p>
              <a:pPr algn="ctr">
                <a:lnSpc>
                  <a:spcPct val="90000"/>
                </a:lnSpc>
                <a:spcAft>
                  <a:spcPts val="600"/>
                </a:spcAft>
              </a:pPr>
              <a:r>
                <a:rPr lang="en-US" sz="3500" spc="100">
                  <a:solidFill>
                    <a:schemeClr val="bg1"/>
                  </a:solidFill>
                  <a:latin typeface="Segoe UI" panose="020B0502040204020203" pitchFamily="34" charset="0"/>
                  <a:ea typeface="Segoe UI" panose="020B0502040204020203" pitchFamily="34" charset="0"/>
                  <a:cs typeface="Segoe UI" panose="020B0502040204020203" pitchFamily="34" charset="0"/>
                </a:rPr>
                <a:t>.NET</a:t>
              </a:r>
              <a:endParaRPr lang="en-US" sz="350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10839889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0" presetClass="exit" presetSubtype="0" fill="hold" nodeType="withEffect">
                                  <p:stCondLst>
                                    <p:cond delay="0"/>
                                  </p:stCondLst>
                                  <p:childTnLst>
                                    <p:animEffect transition="out" filter="fade">
                                      <p:cBhvr>
                                        <p:cTn id="30" dur="500"/>
                                        <p:tgtEl>
                                          <p:spTgt spid="11"/>
                                        </p:tgtEl>
                                      </p:cBhvr>
                                    </p:animEffect>
                                    <p:set>
                                      <p:cBhvr>
                                        <p:cTn id="31" dur="1" fill="hold">
                                          <p:stCondLst>
                                            <p:cond delay="499"/>
                                          </p:stCondLst>
                                        </p:cTn>
                                        <p:tgtEl>
                                          <p:spTgt spid="11"/>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4"/>
                                        </p:tgtEl>
                                      </p:cBhvr>
                                    </p:animEffect>
                                    <p:set>
                                      <p:cBhvr>
                                        <p:cTn id="34" dur="1" fill="hold">
                                          <p:stCondLst>
                                            <p:cond delay="499"/>
                                          </p:stCondLst>
                                        </p:cTn>
                                        <p:tgtEl>
                                          <p:spTgt spid="14"/>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6"/>
                                        </p:tgtEl>
                                      </p:cBhvr>
                                    </p:animEffect>
                                    <p:set>
                                      <p:cBhvr>
                                        <p:cTn id="37" dur="1" fill="hold">
                                          <p:stCondLst>
                                            <p:cond delay="499"/>
                                          </p:stCondLst>
                                        </p:cTn>
                                        <p:tgtEl>
                                          <p:spTgt spid="16"/>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17"/>
                                        </p:tgtEl>
                                      </p:cBhvr>
                                    </p:animEffect>
                                    <p:set>
                                      <p:cBhvr>
                                        <p:cTn id="4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027B-8B2B-4E43-98E4-694E71D72187}"/>
              </a:ext>
            </a:extLst>
          </p:cNvPr>
          <p:cNvSpPr>
            <a:spLocks noGrp="1"/>
          </p:cNvSpPr>
          <p:nvPr>
            <p:ph type="title"/>
          </p:nvPr>
        </p:nvSpPr>
        <p:spPr/>
        <p:txBody>
          <a:bodyPr/>
          <a:lstStyle/>
          <a:p>
            <a:r>
              <a:rPr lang="en-US"/>
              <a:t>      Blazor</a:t>
            </a:r>
          </a:p>
        </p:txBody>
      </p:sp>
      <p:sp>
        <p:nvSpPr>
          <p:cNvPr id="3" name="Text Placeholder 2">
            <a:extLst>
              <a:ext uri="{FF2B5EF4-FFF2-40B4-BE49-F238E27FC236}">
                <a16:creationId xmlns:a16="http://schemas.microsoft.com/office/drawing/2014/main" id="{90B0E85C-F67D-4C60-96CF-FE478C62CD37}"/>
              </a:ext>
            </a:extLst>
          </p:cNvPr>
          <p:cNvSpPr>
            <a:spLocks noGrp="1"/>
          </p:cNvSpPr>
          <p:nvPr>
            <p:ph sz="quarter" idx="10"/>
          </p:nvPr>
        </p:nvSpPr>
        <p:spPr>
          <a:xfrm>
            <a:off x="269239" y="1189177"/>
            <a:ext cx="11653523" cy="2511457"/>
          </a:xfrm>
        </p:spPr>
        <p:txBody>
          <a:bodyPr/>
          <a:lstStyle/>
          <a:p>
            <a:r>
              <a:rPr lang="zh-CN" altLang="en-US" sz="3600" dirty="0"/>
              <a:t>使用</a:t>
            </a:r>
            <a:r>
              <a:rPr lang="en-US" sz="3600" dirty="0"/>
              <a:t>.NET </a:t>
            </a:r>
            <a:r>
              <a:rPr lang="zh-CN" altLang="en-US" sz="3600" dirty="0"/>
              <a:t>替代</a:t>
            </a:r>
            <a:r>
              <a:rPr lang="en-US" sz="3600" dirty="0"/>
              <a:t>JavaScript</a:t>
            </a:r>
            <a:r>
              <a:rPr lang="zh-CN" altLang="en-US" sz="3600" dirty="0"/>
              <a:t>构建 客户端</a:t>
            </a:r>
            <a:r>
              <a:rPr lang="en-US" altLang="zh-CN" sz="3600" dirty="0"/>
              <a:t>web UI</a:t>
            </a:r>
            <a:r>
              <a:rPr lang="zh-CN" altLang="en-US" sz="3600" dirty="0"/>
              <a:t> </a:t>
            </a:r>
            <a:endParaRPr lang="en-US" sz="3600" dirty="0"/>
          </a:p>
          <a:p>
            <a:r>
              <a:rPr lang="zh-CN" altLang="en-US" sz="3600" dirty="0"/>
              <a:t>使用</a:t>
            </a:r>
            <a:r>
              <a:rPr lang="en-US" sz="3600" dirty="0"/>
              <a:t> C# </a:t>
            </a:r>
            <a:r>
              <a:rPr lang="zh-CN" altLang="en-US" sz="3600" dirty="0"/>
              <a:t>和</a:t>
            </a:r>
            <a:r>
              <a:rPr lang="en-US" sz="3600" dirty="0"/>
              <a:t> Razor</a:t>
            </a:r>
            <a:r>
              <a:rPr lang="zh-CN" altLang="en-US" sz="3600" dirty="0"/>
              <a:t>编写重用的</a:t>
            </a:r>
            <a:r>
              <a:rPr lang="en-US" altLang="zh-CN" sz="3600" dirty="0"/>
              <a:t>web UI </a:t>
            </a:r>
            <a:r>
              <a:rPr lang="zh-CN" altLang="en-US" sz="3600" dirty="0"/>
              <a:t>组件</a:t>
            </a:r>
            <a:r>
              <a:rPr lang="en-US" altLang="zh-CN" sz="3600" dirty="0"/>
              <a:t> </a:t>
            </a:r>
            <a:endParaRPr lang="en-US" sz="3600" dirty="0"/>
          </a:p>
          <a:p>
            <a:r>
              <a:rPr lang="zh-CN" altLang="en-US" sz="3600" dirty="0"/>
              <a:t>在客户端和服务端共享</a:t>
            </a:r>
            <a:r>
              <a:rPr lang="en-US" altLang="zh-CN" sz="3600" dirty="0"/>
              <a:t>.NET</a:t>
            </a:r>
            <a:r>
              <a:rPr lang="zh-CN" altLang="en-US" sz="3600" dirty="0"/>
              <a:t>代码</a:t>
            </a:r>
            <a:r>
              <a:rPr lang="en-US" sz="3600" dirty="0"/>
              <a:t> </a:t>
            </a:r>
          </a:p>
          <a:p>
            <a:r>
              <a:rPr lang="zh-CN" altLang="en-US" sz="3600" dirty="0"/>
              <a:t>根据需要调用 </a:t>
            </a:r>
            <a:r>
              <a:rPr lang="en-US" sz="3600" dirty="0"/>
              <a:t>JavaScript libraries &amp; </a:t>
            </a:r>
            <a:r>
              <a:rPr lang="zh-CN" altLang="en-US" sz="3600" dirty="0"/>
              <a:t>浏览器</a:t>
            </a:r>
            <a:r>
              <a:rPr lang="en-US" sz="3600" dirty="0"/>
              <a:t> APIs</a:t>
            </a:r>
          </a:p>
        </p:txBody>
      </p:sp>
      <p:pic>
        <p:nvPicPr>
          <p:cNvPr id="11" name="Graphic 10" descr="Internet">
            <a:extLst>
              <a:ext uri="{FF2B5EF4-FFF2-40B4-BE49-F238E27FC236}">
                <a16:creationId xmlns:a16="http://schemas.microsoft.com/office/drawing/2014/main" id="{EAE1DC0A-EE0F-4BD6-B259-7505FC7E31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12209" y="3267970"/>
            <a:ext cx="4263189" cy="4263189"/>
          </a:xfrm>
          <a:prstGeom prst="rect">
            <a:avLst/>
          </a:prstGeom>
        </p:spPr>
      </p:pic>
      <p:sp>
        <p:nvSpPr>
          <p:cNvPr id="12" name="TextBox 11">
            <a:extLst>
              <a:ext uri="{FF2B5EF4-FFF2-40B4-BE49-F238E27FC236}">
                <a16:creationId xmlns:a16="http://schemas.microsoft.com/office/drawing/2014/main" id="{1436D849-DA86-4DA0-83E3-090D0F58368A}"/>
              </a:ext>
            </a:extLst>
          </p:cNvPr>
          <p:cNvSpPr txBox="1"/>
          <p:nvPr/>
        </p:nvSpPr>
        <p:spPr>
          <a:xfrm>
            <a:off x="9129962" y="4891734"/>
            <a:ext cx="1540042" cy="1015663"/>
          </a:xfrm>
          <a:prstGeom prst="rect">
            <a:avLst/>
          </a:prstGeom>
          <a:noFill/>
        </p:spPr>
        <p:txBody>
          <a:bodyPr wrap="square" lIns="0" tIns="0" rIns="0" bIns="0" rtlCol="0">
            <a:spAutoFit/>
          </a:bodyPr>
          <a:lstStyle/>
          <a:p>
            <a:pPr algn="ctr"/>
            <a:r>
              <a:rPr lang="en-US" sz="6600" b="1">
                <a:solidFill>
                  <a:srgbClr val="5C2D91"/>
                </a:solidFill>
              </a:rPr>
              <a:t>C#</a:t>
            </a:r>
          </a:p>
        </p:txBody>
      </p:sp>
      <p:pic>
        <p:nvPicPr>
          <p:cNvPr id="14" name="Picture 13">
            <a:extLst>
              <a:ext uri="{FF2B5EF4-FFF2-40B4-BE49-F238E27FC236}">
                <a16:creationId xmlns:a16="http://schemas.microsoft.com/office/drawing/2014/main" id="{67F7DEF4-A546-475D-BF5B-54F3EF96767B}"/>
              </a:ext>
            </a:extLst>
          </p:cNvPr>
          <p:cNvPicPr>
            <a:picLocks noChangeAspect="1"/>
          </p:cNvPicPr>
          <p:nvPr/>
        </p:nvPicPr>
        <p:blipFill>
          <a:blip r:embed="rId4"/>
          <a:stretch>
            <a:fillRect/>
          </a:stretch>
        </p:blipFill>
        <p:spPr>
          <a:xfrm>
            <a:off x="586390" y="331901"/>
            <a:ext cx="682676" cy="682676"/>
          </a:xfrm>
          <a:prstGeom prst="rect">
            <a:avLst/>
          </a:prstGeom>
        </p:spPr>
      </p:pic>
    </p:spTree>
    <p:extLst>
      <p:ext uri="{BB962C8B-B14F-4D97-AF65-F5344CB8AC3E}">
        <p14:creationId xmlns:p14="http://schemas.microsoft.com/office/powerpoint/2010/main" val="3803692779"/>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000000"/>
      </a:dk1>
      <a:lt1>
        <a:srgbClr val="FFFFFF"/>
      </a:lt1>
      <a:dk2>
        <a:srgbClr val="32145A"/>
      </a:dk2>
      <a:lt2>
        <a:srgbClr val="F2F2F2"/>
      </a:lt2>
      <a:accent1>
        <a:srgbClr val="512BD4"/>
      </a:accent1>
      <a:accent2>
        <a:srgbClr val="0078D7"/>
      </a:accent2>
      <a:accent3>
        <a:srgbClr val="008272"/>
      </a:accent3>
      <a:accent4>
        <a:srgbClr val="EE8716"/>
      </a:accent4>
      <a:accent5>
        <a:srgbClr val="737373"/>
      </a:accent5>
      <a:accent6>
        <a:srgbClr val="505050"/>
      </a:accent6>
      <a:hlink>
        <a:srgbClr val="EE8716"/>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4.xml><?xml version="1.0" encoding="utf-8"?>
<Control xmlns="http://schemas.microsoft.com/VisualStudio/2011/storyboarding/control">
  <Id Name="System.Storyboarding.Annotation.StickyNote" Revision="1" Stencil="System.Storyboarding.Annotation" StencilVersion="0.1"/>
</Control>
</file>

<file path=customXml/itemProps1.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3821A7-5528-48BE-BD00-067FBFDD28D5}">
  <ds:schemaRefs>
    <ds:schemaRef ds:uri="http://schemas.microsoft.com/sharepoint/v3/contenttype/forms"/>
  </ds:schemaRefs>
</ds:datastoreItem>
</file>

<file path=customXml/itemProps3.xml><?xml version="1.0" encoding="utf-8"?>
<ds:datastoreItem xmlns:ds="http://schemas.openxmlformats.org/officeDocument/2006/customXml" ds:itemID="{D23E43D6-DB2F-4C33-A8C8-D28F777A5DE7}">
  <ds:schemaRefs>
    <ds:schemaRef ds:uri="http://schemas.microsoft.com/office/2006/metadata/properties"/>
    <ds:schemaRef ds:uri="http://schemas.microsoft.com/office/infopath/2007/PartnerControls"/>
    <ds:schemaRef ds:uri="http://schemas.microsoft.com/sharepoint/v3"/>
    <ds:schemaRef ds:uri="11245976-3b4d-4794-a754-317688483df2"/>
  </ds:schemaRefs>
</ds:datastoreItem>
</file>

<file path=customXml/itemProps4.xml><?xml version="1.0" encoding="utf-8"?>
<ds:datastoreItem xmlns:ds="http://schemas.openxmlformats.org/officeDocument/2006/customXml" ds:itemID="{8BE7BEDE-E7DB-BA40-ACDC-19AD7C41F430}">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
  <TotalTime>155</TotalTime>
  <Words>1930</Words>
  <Application>Microsoft Office PowerPoint</Application>
  <PresentationFormat>宽屏</PresentationFormat>
  <Paragraphs>310</Paragraphs>
  <Slides>32</Slides>
  <Notes>21</Notes>
  <HiddenSlides>1</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32</vt:i4>
      </vt:variant>
    </vt:vector>
  </HeadingPairs>
  <TitlesOfParts>
    <vt:vector size="42" baseType="lpstr">
      <vt:lpstr>Abadi</vt:lpstr>
      <vt:lpstr>Arial</vt:lpstr>
      <vt:lpstr>Calibri</vt:lpstr>
      <vt:lpstr>Consolas</vt:lpstr>
      <vt:lpstr>Segoe UI</vt:lpstr>
      <vt:lpstr>Segoe UI Light</vt:lpstr>
      <vt:lpstr>Segoe UI Semibold</vt:lpstr>
      <vt:lpstr>Segoe UI Semilight</vt:lpstr>
      <vt:lpstr>Wingdings</vt:lpstr>
      <vt:lpstr>Dotnet_Template</vt:lpstr>
      <vt:lpstr>Welcome to Blazor</vt:lpstr>
      <vt:lpstr>PowerPoint 演示文稿</vt:lpstr>
      <vt:lpstr>.NET 社区持续发展</vt:lpstr>
      <vt:lpstr>PowerPoint 演示文稿</vt:lpstr>
      <vt:lpstr>PowerPoint 演示文稿</vt:lpstr>
      <vt:lpstr>PowerPoint 演示文稿</vt:lpstr>
      <vt:lpstr>Blazor 是什么?</vt:lpstr>
      <vt:lpstr>PowerPoint 演示文稿</vt:lpstr>
      <vt:lpstr>      Blazor</vt:lpstr>
      <vt:lpstr>Blazor 工作原理</vt:lpstr>
      <vt:lpstr>Blazor 工作原理</vt:lpstr>
      <vt:lpstr>共享组件模型</vt:lpstr>
      <vt:lpstr>WebAssembly.org</vt:lpstr>
      <vt:lpstr>WebAssembly Working Group https://bit.ly/32yDOCP </vt:lpstr>
      <vt:lpstr>WebAssembly 兼容性 </vt:lpstr>
      <vt:lpstr>WebAssembly 工作原理 </vt:lpstr>
      <vt:lpstr>开始使用 Blazor</vt:lpstr>
      <vt:lpstr>Blazor 实战</vt:lpstr>
      <vt:lpstr>使用 Blazor 构建你的披萨网店界面</vt:lpstr>
      <vt:lpstr>Blazor Server 的扩展</vt:lpstr>
      <vt:lpstr>那些公司已经在用Blazor 以及他们的评价…</vt:lpstr>
      <vt:lpstr>那些公司已经在用Blazor 以及他们的评价…</vt:lpstr>
      <vt:lpstr>PowerPoint 演示文稿</vt:lpstr>
      <vt:lpstr>活跃的 Blazor 社区</vt:lpstr>
      <vt:lpstr>Blazor Futures</vt:lpstr>
      <vt:lpstr>PowerPoint 演示文稿</vt:lpstr>
      <vt:lpstr>Blazor WebAssembly</vt:lpstr>
      <vt:lpstr>Blazor WebAssembly 特性</vt:lpstr>
      <vt:lpstr>Blazor Hybrid 实验</vt:lpstr>
      <vt:lpstr>PowerPoint 演示文稿</vt:lpstr>
      <vt:lpstr>.NET Schedule</vt:lpstr>
      <vt:lpstr>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shanyou zhang</cp:lastModifiedBy>
  <cp:revision>11</cp:revision>
  <dcterms:created xsi:type="dcterms:W3CDTF">2018-01-09T22:22:16Z</dcterms:created>
  <dcterms:modified xsi:type="dcterms:W3CDTF">2020-08-23T11:23:49Z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2018-01-09T22:28:27.0429869Z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0x01010022F88B0CCF1BBA489747F146E6B5E06D</vt:lpwstr>
  </property>
  <property fmtid="{D5CDD505-2E9C-101B-9397-08002B2CF9AE}" pid="11" name="Tfs.IsStoryboard">
    <vt:bool>true</vt:bool>
  </property>
  <property fmtid="{D5CDD505-2E9C-101B-9397-08002B2CF9AE}" pid="12" name="Tfs.LastKnownPath">
    <vt:lpwstr>https://microsoft-my.sharepoint.com/personal/daroth_microsoft_com/Documents/Presentations/.NET Conf Jan 2020 - Focus on Blazor/Welcome to Blazor.pptx</vt:lpwstr>
  </property>
</Properties>
</file>